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5143500" cx="9144000"/>
  <p:notesSz cx="6858000" cy="9144000"/>
  <p:embeddedFontLst>
    <p:embeddedFont>
      <p:font typeface="Proxima Nova"/>
      <p:regular r:id="rId93"/>
      <p:bold r:id="rId94"/>
      <p:italic r:id="rId95"/>
      <p:boldItalic r:id="rId96"/>
    </p:embeddedFont>
    <p:embeddedFont>
      <p:font typeface="Roboto"/>
      <p:regular r:id="rId97"/>
      <p:bold r:id="rId98"/>
      <p:italic r:id="rId99"/>
      <p:boldItalic r:id="rId100"/>
    </p:embeddedFont>
    <p:embeddedFont>
      <p:font typeface="Alfa Slab One"/>
      <p:regular r:id="rId101"/>
    </p:embeddedFont>
    <p:embeddedFont>
      <p:font typeface="Open Sans"/>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OpenSans-boldItalic.fntdata"/><Relationship Id="rId104" Type="http://schemas.openxmlformats.org/officeDocument/2006/relationships/font" Target="fonts/OpenSans-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penSans-bold.fntdata"/><Relationship Id="rId102" Type="http://schemas.openxmlformats.org/officeDocument/2006/relationships/font" Target="fonts/OpenSans-regular.fntdata"/><Relationship Id="rId101" Type="http://schemas.openxmlformats.org/officeDocument/2006/relationships/font" Target="fonts/AlfaSlabOne-regular.fntdata"/><Relationship Id="rId100" Type="http://schemas.openxmlformats.org/officeDocument/2006/relationships/font" Target="fonts/Robot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italic.fntdata"/><Relationship Id="rId94" Type="http://schemas.openxmlformats.org/officeDocument/2006/relationships/font" Target="fonts/ProximaNova-bold.fntdata"/><Relationship Id="rId97" Type="http://schemas.openxmlformats.org/officeDocument/2006/relationships/font" Target="fonts/Roboto-regular.fntdata"/><Relationship Id="rId96" Type="http://schemas.openxmlformats.org/officeDocument/2006/relationships/font" Target="fonts/ProximaNova-boldItalic.fntdata"/><Relationship Id="rId11" Type="http://schemas.openxmlformats.org/officeDocument/2006/relationships/slide" Target="slides/slide4.xml"/><Relationship Id="rId99" Type="http://schemas.openxmlformats.org/officeDocument/2006/relationships/font" Target="fonts/Roboto-italic.fntdata"/><Relationship Id="rId10" Type="http://schemas.openxmlformats.org/officeDocument/2006/relationships/slide" Target="slides/slide3.xml"/><Relationship Id="rId98" Type="http://schemas.openxmlformats.org/officeDocument/2006/relationships/font" Target="fonts/Roboto-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ProximaNova-regular.fntdata"/><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nlinedegrees.mtu.edu/news/ways-big-data-affects-your-personal-lif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atronscan.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ime.com/6071773/tiktok-faceprints-voiceprints-privac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review.com/s/612846/making-face-recognition-less-biased-doesnt-make-it-less-scary/" TargetMode="External"/><Relationship Id="rId3" Type="http://schemas.openxmlformats.org/officeDocument/2006/relationships/hyperlink" Target="https://www.aclu.org/blog/privacy-technology/surveillance-technologies/amazons-face-recognition-falsely-matched-28" TargetMode="External"/><Relationship Id="rId4" Type="http://schemas.openxmlformats.org/officeDocument/2006/relationships/hyperlink" Target="http://gendershades.org/" TargetMode="External"/><Relationship Id="rId5" Type="http://schemas.openxmlformats.org/officeDocument/2006/relationships/hyperlink" Target="https://ainowinstitute.org/AI_Now_2018_Report.pdf" TargetMode="External"/><Relationship Id="rId6" Type="http://schemas.openxmlformats.org/officeDocument/2006/relationships/hyperlink" Target="https://www.nytimes.com/2020/01/18/technology/clearview-privacy-facial-recognition.html" TargetMode="External"/><Relationship Id="rId7" Type="http://schemas.openxmlformats.org/officeDocument/2006/relationships/hyperlink" Target="https://www.vox.com/recode/2019/12/10/20996085/ai-facial-recognition-police-law-enforcement-regulation" TargetMode="External"/><Relationship Id="rId8" Type="http://schemas.openxmlformats.org/officeDocument/2006/relationships/hyperlink" Target="https://www.vox.com/the-goods/2019/1/28/18201204/amazon-facial-recognition-dark-skinned-women-mit-stud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ropublica/weepeople" TargetMode="External"/><Relationship Id="rId3" Type="http://schemas.openxmlformats.org/officeDocument/2006/relationships/hyperlink" Target="https://themarkup.org/denied/2021/08/25/the-secret-bias-hidden-in-mortgage-approval-algorithm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lzumeus.com/2010/06/17/falsehoods-programmers-believe-about-names/" TargetMode="External"/><Relationship Id="rId3" Type="http://schemas.openxmlformats.org/officeDocument/2006/relationships/hyperlink" Target="https://shinesolutions.com/2018/01/08/falsehoods-programmers-believe-about-names-with-exampl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feminism.mitpress.mit.edu/user/catherine-dignazio" TargetMode="External"/><Relationship Id="rId3" Type="http://schemas.openxmlformats.org/officeDocument/2006/relationships/hyperlink" Target="https://data-feminism.mitpress.mit.edu/user/lauren-klei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nlinelibrary.wiley.com/doi/full/10.1111/1468-5973.12335"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nlinelibrary.wiley.com/doi/full/10.1111/1468-5973.1233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nancesonline.com/how-much-data-is-created-every-day/" TargetMode="External"/><Relationship Id="rId3" Type="http://schemas.openxmlformats.org/officeDocument/2006/relationships/hyperlink" Target="https://financesonline.com/how-much-data-is-created-every-da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perience.arcgis.com/experience/ce3975f9368841f791d1fc8891e6171b/page/page_2/"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rchives.gov"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athon.library.northeastern.edu" TargetMode="External"/><Relationship Id="rId3" Type="http://schemas.openxmlformats.org/officeDocument/2006/relationships/hyperlink" Target="https://covid-19archive.org/s/archive/page/welcome" TargetMode="External"/><Relationship Id="rId4" Type="http://schemas.openxmlformats.org/officeDocument/2006/relationships/hyperlink" Target="https://www.digitaltransgenderarchive.net"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topics/computer-science/misrepresentation" TargetMode="External"/><Relationship Id="rId3" Type="http://schemas.openxmlformats.org/officeDocument/2006/relationships/hyperlink" Target="https://www.sciencedirect.com/referencework/9780080430768/international-encyclopedia-of-the-social-and-behavioral-sciences" TargetMode="External"/><Relationship Id="rId4" Type="http://schemas.openxmlformats.org/officeDocument/2006/relationships/hyperlink" Target="https://www.sciencedirect.com/topics/social-sciences/multiple-regression"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ate.com/news-and-politics/2021/09/atlantic-slave-trade-history-animated-interactive.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positionforum.com/issue/37/big-data.php"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h.northeastern.edu/writingcenter/" TargetMode="External"/><Relationship Id="rId3" Type="http://schemas.openxmlformats.org/officeDocument/2006/relationships/hyperlink" Target="https://journals.sagepub.com/doi/full/10.1177/1747016116650720"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0a4481e2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0a4481e2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0a4481e26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0a4481e26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ED0E0E"/>
                </a:solidFill>
              </a:rPr>
              <a:t>Instructor: </a:t>
            </a:r>
            <a:r>
              <a:rPr lang="en">
                <a:solidFill>
                  <a:srgbClr val="ED0E0E"/>
                </a:solidFill>
              </a:rPr>
              <a:t>For each point on the slide, ask the class for an example [use the chat], then confirm/correct the answer and expand on it:</a:t>
            </a:r>
            <a:endParaRPr>
              <a:solidFill>
                <a:srgbClr val="ED0E0E"/>
              </a:solidFill>
            </a:endParaRPr>
          </a:p>
          <a:p>
            <a:pPr indent="0" lvl="0" marL="0" rtl="0" algn="l">
              <a:spcBef>
                <a:spcPts val="0"/>
              </a:spcBef>
              <a:spcAft>
                <a:spcPts val="0"/>
              </a:spcAft>
              <a:buClr>
                <a:schemeClr val="dk1"/>
              </a:buClr>
              <a:buSzPts val="1100"/>
              <a:buFont typeface="Arial"/>
              <a:buNone/>
            </a:pPr>
            <a:r>
              <a:rPr lang="en">
                <a:solidFill>
                  <a:srgbClr val="ED0E0E"/>
                </a:solidFill>
              </a:rPr>
              <a:t>Alternative: Give 2-3 mins to students in the classroom to discuss with the student sitting next to them. Then go through each topic and ask students to respond.</a:t>
            </a:r>
            <a:endParaRPr>
              <a:solidFill>
                <a:srgbClr val="ED0E0E"/>
              </a:solidFill>
            </a:endParaRPr>
          </a:p>
          <a:p>
            <a:pPr indent="0" lvl="0" marL="0" rtl="0" algn="l">
              <a:spcBef>
                <a:spcPts val="0"/>
              </a:spcBef>
              <a:spcAft>
                <a:spcPts val="0"/>
              </a:spcAft>
              <a:buNone/>
            </a:pPr>
            <a:r>
              <a:t/>
            </a:r>
            <a:endParaRPr b="1">
              <a:solidFill>
                <a:schemeClr val="dk1"/>
              </a:solidFill>
              <a:highlight>
                <a:schemeClr val="accent4"/>
              </a:highlight>
            </a:endParaRPr>
          </a:p>
          <a:p>
            <a:pPr indent="0" lvl="0" marL="0" rtl="0" algn="l">
              <a:spcBef>
                <a:spcPts val="0"/>
              </a:spcBef>
              <a:spcAft>
                <a:spcPts val="0"/>
              </a:spcAft>
              <a:buNone/>
            </a:pPr>
            <a:r>
              <a:rPr b="1" lang="en">
                <a:solidFill>
                  <a:srgbClr val="ED0E0E"/>
                </a:solidFill>
              </a:rPr>
              <a:t> </a:t>
            </a:r>
            <a:endParaRPr b="1">
              <a:solidFill>
                <a:srgbClr val="ED0E0E"/>
              </a:solidFill>
            </a:endParaRPr>
          </a:p>
          <a:p>
            <a:pPr indent="0" lvl="0" marL="0" rtl="0" algn="l">
              <a:spcBef>
                <a:spcPts val="0"/>
              </a:spcBef>
              <a:spcAft>
                <a:spcPts val="0"/>
              </a:spcAft>
              <a:buNone/>
            </a:pPr>
            <a:r>
              <a:rPr b="1" lang="en"/>
              <a:t>Entertainment Media:</a:t>
            </a:r>
            <a:endParaRPr b="1"/>
          </a:p>
          <a:p>
            <a:pPr indent="-298450" lvl="0" marL="457200" rtl="0" algn="l">
              <a:spcBef>
                <a:spcPts val="0"/>
              </a:spcBef>
              <a:spcAft>
                <a:spcPts val="0"/>
              </a:spcAft>
              <a:buSzPts val="1100"/>
              <a:buChar char="-"/>
            </a:pPr>
            <a:r>
              <a:rPr lang="en"/>
              <a:t>“</a:t>
            </a:r>
            <a:r>
              <a:rPr lang="en" sz="1200">
                <a:solidFill>
                  <a:schemeClr val="dk1"/>
                </a:solidFill>
              </a:rPr>
              <a:t>Companies like Spotify and Pandora rely heavily on big data, tracking what music you choose and like to redirect your experience in real-time”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2016, big data led Netflix to create more original content like its hit Stranger Things, contributing to a major change in the company’s direction and in your experience with Netflix”</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Healthcare:</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use of electronic data can enable doctors, hospitals, and clinics to more efficiently track your history… your data is also being analyzed along with the health histories of many others to enable medical professionals to track diseases, determine the effectiveness of treatments, etc.”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Health trackers like fitbits also inform health research</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Shopping and Marketing:</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“When you make a purchase on a site like Amazon, that information is then compared to a pool of data about other consumers who purchased the same item. Those comparisons allow the retailer to make predictions about other items that might interest you. These items then will appear as suggestions in various ways as you browse the retailer’s sites.”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Travel and Transportation:</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GPS and better sequencing of traffic signals and public transit schedules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“Big data also has revolutionized the airline industry at virtually all levels. … Fares are set by automated data collection and analysis, and schedules are created based on predictions made from the collection of big data.”</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Education and Employment</a:t>
            </a:r>
            <a:r>
              <a:rPr lang="en" sz="1200">
                <a:solidFill>
                  <a:schemeClr val="dk1"/>
                </a:solidFill>
              </a:rPr>
              <a:t> - </a:t>
            </a:r>
            <a:r>
              <a:rPr i="1" lang="en" sz="1200">
                <a:solidFill>
                  <a:srgbClr val="4285F4"/>
                </a:solidFill>
              </a:rPr>
              <a:t>here’s where it starts to get tricky!</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“Many colleges and universities now rely on statistical programs designed to identify and attract students who enable the institutions to meet internal goals….Admissions decisions often include work with data designed to predict success for both students and educational institutions.”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News and Information</a:t>
            </a:r>
            <a:r>
              <a:rPr lang="en" sz="1200">
                <a:solidFill>
                  <a:schemeClr val="dk1"/>
                </a:solidFill>
              </a:rPr>
              <a:t> - </a:t>
            </a:r>
            <a:r>
              <a:rPr i="1" lang="en" sz="1200">
                <a:solidFill>
                  <a:srgbClr val="4285F4"/>
                </a:solidFill>
              </a:rPr>
              <a:t>still tricky!</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“Trends in big data populate your various media timelines with stories determined to be of higher importance or of particular interest to you. Automated data processes determine the most talked about stories and often push them to the front of both news aggregators and social media sites”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Public Policy and Safety</a:t>
            </a:r>
            <a:r>
              <a:rPr lang="en" sz="1200">
                <a:solidFill>
                  <a:schemeClr val="dk1"/>
                </a:solidFill>
              </a:rPr>
              <a:t> </a:t>
            </a:r>
            <a:r>
              <a:rPr i="1" lang="en" sz="1200">
                <a:solidFill>
                  <a:schemeClr val="dk1"/>
                </a:solidFill>
              </a:rPr>
              <a:t>- </a:t>
            </a:r>
            <a:r>
              <a:rPr i="1" lang="en" sz="1200">
                <a:solidFill>
                  <a:srgbClr val="4285F4"/>
                </a:solidFill>
              </a:rPr>
              <a:t>and now it’s gotten REALLY tricky!</a:t>
            </a:r>
            <a:endParaRPr i="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 Stockpiles of data gathered from government sources, surveillance systems, emergency vehicle GPS tracking, and fire and smoke detectors help fire departments prepare to respond more quickly and effectively to fire emergencies.”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“Networks of computers, cameras, and mobile devices track incidents in real-time so police can be dispatched more efficiently and effectively.  Police departments and law enforcement agencies around the world increasingly work to be proactive rather than simply responding to crime after the fact.”</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this </a:t>
            </a:r>
            <a:r>
              <a:rPr lang="en" u="sng">
                <a:solidFill>
                  <a:schemeClr val="hlink"/>
                </a:solidFill>
                <a:hlinkClick r:id="rId2"/>
              </a:rPr>
              <a:t>Michigan Tech</a:t>
            </a:r>
            <a:r>
              <a:rPr lang="en"/>
              <a:t> article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c94ff87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c94ff87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online activity leaves leaves a data footprint. As we browse a website, it can collect data on our identities, our hobbies, our </a:t>
            </a:r>
            <a:r>
              <a:rPr lang="en"/>
              <a:t>addresses</a:t>
            </a:r>
            <a:r>
              <a:rPr lang="en"/>
              <a:t>, our social circles, our habits, etc., all without our active awareness. What do websites and the institutions that run those sites do with our data? Often, that remains unknown to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that data is used by an algorithm to sell us products or show us content that might better “fit” the tastes implied by our online profile; this is called targeted </a:t>
            </a:r>
            <a:r>
              <a:rPr lang="en"/>
              <a:t>advertising</a:t>
            </a:r>
            <a:r>
              <a:rPr lang="en"/>
              <a:t>. If you've ever searched for something and then seen an ad for that same product on a website, you've experienced this kind of data tracking.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else can algorithms use our data, and just as </a:t>
            </a:r>
            <a:r>
              <a:rPr lang="en"/>
              <a:t>important, how can algorithms—with our data running through them—determine the things that happen to us, both online and in the real world?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0a4481e26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0a4481e26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Facebook collects all your activity: what you write in your profile information, where you click and go online, whom you talk to, what you say in messenger, and more.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is collected to create a profile that describes who you are and how advertisers may use that information to better target you with personalized advertisements. Plus, ever notice how the same people and ideas pop up on your newsfeed? That’s because Facebook’s algorithm can categorize your interests in terms of politics, social interests, and more and make sure your newsfeed knows you more.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Same with YouTube, Instagram, and more! You are categorized by your series of behaviors and identity markers. For example, young women who watch YouTube beauty gurus are more likely to receive makeup advertisements, and young men who are interested in video game content on YouTube are more likely to recommendations for alt-right videos.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0a4481e26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0a4481e26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Most of these surveillance systems are </a:t>
            </a:r>
            <a:r>
              <a:rPr lang="en" sz="1200">
                <a:solidFill>
                  <a:schemeClr val="dk1"/>
                </a:solidFill>
                <a:latin typeface="Calibri"/>
                <a:ea typeface="Calibri"/>
                <a:cs typeface="Calibri"/>
                <a:sym typeface="Calibri"/>
              </a:rPr>
              <a:t>established and enforced by private companies instead of the government.</a:t>
            </a:r>
            <a:r>
              <a:rPr lang="en" sz="1200">
                <a:solidFill>
                  <a:schemeClr val="dk1"/>
                </a:solidFill>
                <a:highlight>
                  <a:srgbClr val="FFFFFF"/>
                </a:highlight>
                <a:latin typeface="Calibri"/>
                <a:ea typeface="Calibri"/>
                <a:cs typeface="Calibri"/>
                <a:sym typeface="Calibri"/>
              </a:rPr>
              <a:t> Some of these systems relate to monetizing our online activities and collecting our data for target advertising. If you've ever searched for something and then seen an ad for that same product on a website, then you've experienced this kind of data tracking.</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 </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You all may have used a service delivery app and then rated  the service provider, let it be Uber, Airbnb, or Yelp. In this case, you have provided data points to a rating  system that impacts the credibility of the service provider. </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rgbClr val="FFFFFF"/>
                </a:highlight>
                <a:latin typeface="Calibri"/>
                <a:ea typeface="Calibri"/>
                <a:cs typeface="Calibri"/>
                <a:sym typeface="Calibri"/>
              </a:rPr>
              <a:t>One can argue that these ratings and preference tracking is part of contemporary business models and encourage healthy competition and good customer service. However, these impacts can go beyond advertising and improving our web experiences. For example: Credit Scoring System! Credit scores don't just impact the rates you get when you want to borrow money, but can also be used to determine whether you are able to rent an apartment or if your job application gets selected for an interview. Do you know your credit score and how is it calculated? You can actually improve your credit scores if know their assessment method. I recommend you to investigate this on your own.</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am not sure if you have heard about a surveillance solution that is provided by a company called </a:t>
            </a:r>
            <a:r>
              <a:rPr lang="en" sz="1200" u="sng">
                <a:solidFill>
                  <a:schemeClr val="hlink"/>
                </a:solidFill>
                <a:latin typeface="Calibri"/>
                <a:ea typeface="Calibri"/>
                <a:cs typeface="Calibri"/>
                <a:sym typeface="Calibri"/>
                <a:hlinkClick r:id="rId2"/>
              </a:rPr>
              <a:t>PatronScan</a:t>
            </a:r>
            <a:r>
              <a:rPr lang="en" sz="1200">
                <a:solidFill>
                  <a:schemeClr val="dk1"/>
                </a:solidFill>
                <a:latin typeface="Calibri"/>
                <a:ea typeface="Calibri"/>
                <a:cs typeface="Calibri"/>
                <a:sym typeface="Calibri"/>
              </a:rPr>
              <a:t>. It sells patron ID management system to bars, restaurants, hotels  and maintains a list of “objectionable customers” that the member bars and restaurants can use to exclude certain visitors who may have been unruly or troublesome.</a:t>
            </a:r>
            <a:endParaRPr b="1"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0a4481e26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00a4481e26_0_1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NOT demo the link - next slide has a screen shot - encourage students to follow the link if curious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Google Maps can track your every move and also recognize </a:t>
            </a:r>
            <a:r>
              <a:rPr i="1" lang="en"/>
              <a:t>how</a:t>
            </a:r>
            <a:r>
              <a:rPr lang="en"/>
              <a:t> you’re moving (by train, car, walking, plane, etc.). Google knows the places you’ve visited, where you frequent most, and more. If you have your location services on, that’s why you might get notifications from Google asking you to review particular restaurants or shops.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Of course, Google maps isn’t the end for Google’s data collection. Google knows your search engine patterns, your behaviors online, and more.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0a4481e26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0a4481e26_0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0a4481e26_0_2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0a4481e26_0_2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TikTok, the platform automatically collects a variety of information from you when you use the platform, including your IP address, geolocation-related data, browsing/search history, Cookies, and “unique device identifiers”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new about TikTok and what distinguishes it from other social media apps is that it collects much more granular, more intimate bits of information on its users, including faceprints and voiceprints that can, hypothetically speaking, provide more insights into human psychology and emotions.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It also collects your image and audio information to a very great detail. Moreover, their recent updated terms and conditions states that they “may collect biometric identifiers and biometric information, as defined under US laws, such as faceprints and voiceprints.” They have not clarified as to  how they will use users biometric information. Moreover, there is no federal law regulating collection and use of biometric information. </a:t>
            </a:r>
            <a:r>
              <a:rPr lang="en">
                <a:solidFill>
                  <a:srgbClr val="4285F4"/>
                </a:solidFill>
                <a:highlight>
                  <a:schemeClr val="lt1"/>
                </a:highlight>
              </a:rPr>
              <a:t>Only a handful of states have biometric privacy laws: Illinois, California, New York, Texas and Washington.</a:t>
            </a:r>
            <a:endParaRPr>
              <a:solidFill>
                <a:srgbClr val="4285F4"/>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4285F4"/>
              </a:solidFill>
              <a:highlight>
                <a:schemeClr val="lt1"/>
              </a:highlight>
            </a:endParaRPr>
          </a:p>
          <a:p>
            <a:pPr indent="0" lvl="0" marL="0" rtl="0" algn="l">
              <a:spcBef>
                <a:spcPts val="0"/>
              </a:spcBef>
              <a:spcAft>
                <a:spcPts val="0"/>
              </a:spcAft>
              <a:buClr>
                <a:schemeClr val="dk1"/>
              </a:buClr>
              <a:buSzPts val="1100"/>
              <a:buFont typeface="Arial"/>
              <a:buNone/>
            </a:pPr>
            <a:r>
              <a:rPr lang="en" sz="1200" u="sng">
                <a:solidFill>
                  <a:srgbClr val="1C3AA9"/>
                </a:solidFill>
                <a:highlight>
                  <a:schemeClr val="lt1"/>
                </a:highlight>
                <a:hlinkClick r:id="rId2">
                  <a:extLst>
                    <a:ext uri="{A12FA001-AC4F-418D-AE19-62706E023703}">
                      <ahyp:hlinkClr val="tx"/>
                    </a:ext>
                  </a:extLst>
                </a:hlinkClick>
              </a:rPr>
              <a:t>https://time.com/6071773/tiktok-faceprints-voiceprints-privacy/</a:t>
            </a:r>
            <a:r>
              <a:rPr lang="en" sz="1200">
                <a:solidFill>
                  <a:srgbClr val="4285F4"/>
                </a:solidFill>
                <a:highlight>
                  <a:schemeClr val="lt1"/>
                </a:highlight>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c94ff87c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c94ff87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exploitation market” is a term I took straight from Julia Angwin during her speaking event. From that same event, Angwin said that </a:t>
            </a:r>
            <a:r>
              <a:rPr i="1" lang="en"/>
              <a:t>The Markup</a:t>
            </a:r>
            <a:r>
              <a:rPr lang="en"/>
              <a:t> “collects as little personal info about readers as possible, and does not monetize it,” saying in so many words that the choice of whether or not to monetize and contribute to this data market is an expressly deliberate one made by the owners of websites and their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684259d2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684259d2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0a4481e2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00a4481e26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that you know how your data is being collected, you can choose to review this data and also tighten your privacy settings.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Most collected data is not publically available, but there are ways to collect your own data from the data collection corporations. You can also scrape data from various sources like Twitter via their APIs. </a:t>
            </a:r>
            <a:r>
              <a:rPr lang="en">
                <a:solidFill>
                  <a:schemeClr val="dk1"/>
                </a:solidFill>
              </a:rPr>
              <a:t> An API is an application programming interface, which allows different forms of software to ‘talk to each other’ according to certain data formats and conventions. </a:t>
            </a:r>
            <a:r>
              <a:rPr lang="en"/>
              <a:t> Just to let you know, Google’s file is fairly large and in JSON format, so it might be hard to parse.</a:t>
            </a:r>
            <a:endParaRPr/>
          </a:p>
          <a:p>
            <a:pPr indent="0" lvl="0" marL="0" rtl="0" algn="l">
              <a:lnSpc>
                <a:spcPct val="100000"/>
              </a:lnSpc>
              <a:spcBef>
                <a:spcPts val="0"/>
              </a:spcBef>
              <a:spcAft>
                <a:spcPts val="0"/>
              </a:spcAft>
              <a:buSzPts val="1100"/>
              <a:buNone/>
            </a:pPr>
            <a:br>
              <a:rPr lang="en"/>
            </a:br>
            <a:r>
              <a:rPr lang="en"/>
              <a:t>Instagram also lets you see your most recent advertisements by going to Settings then Ads and Ad Activity. You can see the ads you are most likely to receive.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Social media content is </a:t>
            </a:r>
            <a:r>
              <a:rPr i="1" lang="en"/>
              <a:t>all</a:t>
            </a:r>
            <a:r>
              <a:rPr lang="en"/>
              <a:t> individualized and personalized for you. The algorithms know you well.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If you are interested in a DIY cybersecurity, if you care about your privacy, anonymity, and controlling your information as much as possible, follow these guidelines!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Browser Extensions, mobile privacy, public WiFi, tracking, VPNs, two-factor authentication, etc.</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0a4481e26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0a4481e26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0a4481e26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0a4481e26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0a4481e26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0a4481e26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rPr>
              <a:t>Ask a student if they have used algorithms in their daily life. Prompt: what they do in the morning to get ready. How do you make coffee? That's an algorithm!</a:t>
            </a:r>
            <a:endParaRPr>
              <a:solidFill>
                <a:srgbClr val="4285F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4285F4"/>
                </a:solidFill>
              </a:rPr>
              <a:t>Show the diagram and read the steps</a:t>
            </a:r>
            <a:endParaRPr/>
          </a:p>
          <a:p>
            <a:pPr indent="0" lvl="0" marL="0" rtl="0" algn="l">
              <a:lnSpc>
                <a:spcPct val="115000"/>
              </a:lnSpc>
              <a:spcBef>
                <a:spcPts val="900"/>
              </a:spcBef>
              <a:spcAft>
                <a:spcPts val="0"/>
              </a:spcAft>
              <a:buClr>
                <a:schemeClr val="dk1"/>
              </a:buClr>
              <a:buSzPts val="1100"/>
              <a:buFont typeface="Arial"/>
              <a:buNone/>
            </a:pPr>
            <a:r>
              <a:rPr lang="en" sz="1200">
                <a:solidFill>
                  <a:srgbClr val="2D3B45"/>
                </a:solidFill>
                <a:highlight>
                  <a:srgbClr val="FFFFFF"/>
                </a:highlight>
                <a:latin typeface="Calibri"/>
                <a:ea typeface="Calibri"/>
                <a:cs typeface="Calibri"/>
                <a:sym typeface="Calibri"/>
              </a:rPr>
              <a:t>Every person works with elementary algorithms every day. We all follow a set of pre-defined actions or rules to achieve our desired results. For example, think about the specific steps you follow to make coffee. That's also an algorithm!</a:t>
            </a:r>
            <a:endParaRPr/>
          </a:p>
          <a:p>
            <a:pPr indent="0" lvl="0" marL="0" rtl="0" algn="l">
              <a:lnSpc>
                <a:spcPct val="115000"/>
              </a:lnSpc>
              <a:spcBef>
                <a:spcPts val="900"/>
              </a:spcBef>
              <a:spcAft>
                <a:spcPts val="16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0a4481e2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0a4481e2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666666"/>
                </a:solidFill>
              </a:rPr>
              <a:t>There is usually an </a:t>
            </a:r>
            <a:r>
              <a:rPr b="1" lang="en" sz="1400">
                <a:solidFill>
                  <a:srgbClr val="666666"/>
                </a:solidFill>
              </a:rPr>
              <a:t>input</a:t>
            </a:r>
            <a:r>
              <a:rPr lang="en" sz="1400">
                <a:solidFill>
                  <a:srgbClr val="666666"/>
                </a:solidFill>
              </a:rPr>
              <a:t>, which is determined by the programmer; then there is a set of rules (the algorithm) that help lead to the </a:t>
            </a:r>
            <a:r>
              <a:rPr b="1" lang="en" sz="1400">
                <a:solidFill>
                  <a:srgbClr val="666666"/>
                </a:solidFill>
              </a:rPr>
              <a:t>output</a:t>
            </a:r>
            <a:r>
              <a:rPr lang="en" sz="1400">
                <a:solidFill>
                  <a:srgbClr val="666666"/>
                </a:solidFill>
              </a:rPr>
              <a:t>, or the results. </a:t>
            </a:r>
            <a:endParaRPr sz="1400">
              <a:solidFill>
                <a:srgbClr val="666666"/>
              </a:solidFill>
            </a:endParaRPr>
          </a:p>
          <a:p>
            <a:pPr indent="0" lvl="0" marL="0" rtl="0" algn="l">
              <a:lnSpc>
                <a:spcPct val="115000"/>
              </a:lnSpc>
              <a:spcBef>
                <a:spcPts val="1600"/>
              </a:spcBef>
              <a:spcAft>
                <a:spcPts val="0"/>
              </a:spcAft>
              <a:buNone/>
            </a:pPr>
            <a:r>
              <a:rPr lang="en" sz="1400">
                <a:solidFill>
                  <a:srgbClr val="666666"/>
                </a:solidFill>
              </a:rPr>
              <a:t>Algorithms can be fairly simple, but they can also be much more complex</a:t>
            </a:r>
            <a:r>
              <a:rPr lang="en" sz="1400">
                <a:solidFill>
                  <a:srgbClr val="666666"/>
                </a:solidFill>
              </a:rPr>
              <a:t>.</a:t>
            </a:r>
            <a:endParaRPr sz="1400">
              <a:solidFill>
                <a:srgbClr val="2D3B45"/>
              </a:solidFill>
              <a:highlight>
                <a:srgbClr val="FFFFFF"/>
              </a:highlight>
            </a:endParaRPr>
          </a:p>
          <a:p>
            <a:pPr indent="0" lvl="0" marL="0" rtl="0" algn="l">
              <a:lnSpc>
                <a:spcPct val="115000"/>
              </a:lnSpc>
              <a:spcBef>
                <a:spcPts val="1600"/>
              </a:spcBef>
              <a:spcAft>
                <a:spcPts val="0"/>
              </a:spcAft>
              <a:buNone/>
            </a:pPr>
            <a:r>
              <a:rPr lang="en" sz="1200">
                <a:solidFill>
                  <a:srgbClr val="2D3B45"/>
                </a:solidFill>
                <a:highlight>
                  <a:srgbClr val="FFFFFF"/>
                </a:highlight>
                <a:latin typeface="Calibri"/>
                <a:ea typeface="Calibri"/>
                <a:cs typeface="Calibri"/>
                <a:sym typeface="Calibri"/>
              </a:rPr>
              <a:t>An </a:t>
            </a:r>
            <a:r>
              <a:rPr b="1" lang="en" sz="1200">
                <a:solidFill>
                  <a:srgbClr val="2D3B45"/>
                </a:solidFill>
                <a:highlight>
                  <a:srgbClr val="FFFFFF"/>
                </a:highlight>
                <a:latin typeface="Calibri"/>
                <a:ea typeface="Calibri"/>
                <a:cs typeface="Calibri"/>
                <a:sym typeface="Calibri"/>
              </a:rPr>
              <a:t>algorithm</a:t>
            </a:r>
            <a:r>
              <a:rPr lang="en" sz="1200">
                <a:solidFill>
                  <a:srgbClr val="2D3B45"/>
                </a:solidFill>
                <a:highlight>
                  <a:srgbClr val="FFFFFF"/>
                </a:highlight>
                <a:latin typeface="Calibri"/>
                <a:ea typeface="Calibri"/>
                <a:cs typeface="Calibri"/>
                <a:sym typeface="Calibri"/>
              </a:rPr>
              <a:t> is essentially a set of instructions given to a computer, typically to solve a problem, perform a computation, or to make a decision. Computers are given input, then they follow an algorithm, or</a:t>
            </a:r>
            <a:r>
              <a:rPr b="1" lang="en" sz="1200">
                <a:solidFill>
                  <a:srgbClr val="2D3B45"/>
                </a:solidFill>
                <a:highlight>
                  <a:srgbClr val="FFFFFF"/>
                </a:highlight>
                <a:latin typeface="Calibri"/>
                <a:ea typeface="Calibri"/>
                <a:cs typeface="Calibri"/>
                <a:sym typeface="Calibri"/>
              </a:rPr>
              <a:t> </a:t>
            </a:r>
            <a:r>
              <a:rPr lang="en" sz="1200">
                <a:solidFill>
                  <a:srgbClr val="2D3B45"/>
                </a:solidFill>
                <a:highlight>
                  <a:srgbClr val="FFFFFF"/>
                </a:highlight>
                <a:latin typeface="Calibri"/>
                <a:ea typeface="Calibri"/>
                <a:cs typeface="Calibri"/>
                <a:sym typeface="Calibri"/>
              </a:rPr>
              <a:t>set of rules,</a:t>
            </a:r>
            <a:r>
              <a:rPr b="1" lang="en" sz="1200">
                <a:solidFill>
                  <a:srgbClr val="2D3B45"/>
                </a:solidFill>
                <a:highlight>
                  <a:srgbClr val="FFFFFF"/>
                </a:highlight>
                <a:latin typeface="Calibri"/>
                <a:ea typeface="Calibri"/>
                <a:cs typeface="Calibri"/>
                <a:sym typeface="Calibri"/>
              </a:rPr>
              <a:t> </a:t>
            </a:r>
            <a:r>
              <a:rPr lang="en" sz="1200">
                <a:solidFill>
                  <a:srgbClr val="2D3B45"/>
                </a:solidFill>
                <a:highlight>
                  <a:srgbClr val="FFFFFF"/>
                </a:highlight>
                <a:latin typeface="Calibri"/>
                <a:ea typeface="Calibri"/>
                <a:cs typeface="Calibri"/>
                <a:sym typeface="Calibri"/>
              </a:rPr>
              <a:t>which leads to the output, or the result. Coders can create highly complex and sophisticated algorithms, but the fundamental principle at stake is quite straightforward. </a:t>
            </a:r>
            <a:endParaRPr sz="1200">
              <a:solidFill>
                <a:srgbClr val="2D3B45"/>
              </a:solidFill>
              <a:highlight>
                <a:srgbClr val="FFFFFF"/>
              </a:highlight>
              <a:latin typeface="Calibri"/>
              <a:ea typeface="Calibri"/>
              <a:cs typeface="Calibri"/>
              <a:sym typeface="Calibri"/>
            </a:endParaRPr>
          </a:p>
          <a:p>
            <a:pPr indent="0" lvl="0" marL="0" rtl="0" algn="l">
              <a:lnSpc>
                <a:spcPct val="115000"/>
              </a:lnSpc>
              <a:spcBef>
                <a:spcPts val="900"/>
              </a:spcBef>
              <a:spcAft>
                <a:spcPts val="0"/>
              </a:spcAft>
              <a:buNone/>
            </a:pPr>
            <a:r>
              <a:rPr lang="en" sz="1200">
                <a:solidFill>
                  <a:srgbClr val="2D3B45"/>
                </a:solidFill>
                <a:highlight>
                  <a:srgbClr val="FFFFFF"/>
                </a:highlight>
                <a:latin typeface="Calibri"/>
                <a:ea typeface="Calibri"/>
                <a:cs typeface="Calibri"/>
                <a:sym typeface="Calibri"/>
              </a:rPr>
              <a:t>"Machine learning" happens when an algorithm tells a computer to make decisions based on a set of patterns derived from data. </a:t>
            </a:r>
            <a:endParaRPr sz="1200">
              <a:solidFill>
                <a:srgbClr val="2D3B45"/>
              </a:solidFill>
              <a:highlight>
                <a:srgbClr val="FFFFFF"/>
              </a:highlight>
              <a:latin typeface="Calibri"/>
              <a:ea typeface="Calibri"/>
              <a:cs typeface="Calibri"/>
              <a:sym typeface="Calibri"/>
            </a:endParaRPr>
          </a:p>
          <a:p>
            <a:pPr indent="0" lvl="0" marL="0" rtl="0" algn="l">
              <a:lnSpc>
                <a:spcPct val="115000"/>
              </a:lnSpc>
              <a:spcBef>
                <a:spcPts val="900"/>
              </a:spcBef>
              <a:spcAft>
                <a:spcPts val="0"/>
              </a:spcAft>
              <a:buNone/>
            </a:pPr>
            <a:r>
              <a:rPr lang="en" sz="1200">
                <a:solidFill>
                  <a:srgbClr val="4285F4"/>
                </a:solidFill>
                <a:highlight>
                  <a:srgbClr val="FFFFFF"/>
                </a:highlight>
                <a:latin typeface="Calibri"/>
                <a:ea typeface="Calibri"/>
                <a:cs typeface="Calibri"/>
                <a:sym typeface="Calibri"/>
              </a:rPr>
              <a:t>Optional, if time permits</a:t>
            </a:r>
            <a:endParaRPr sz="1200">
              <a:solidFill>
                <a:srgbClr val="4285F4"/>
              </a:solidFill>
              <a:highlight>
                <a:srgbClr val="FFFFFF"/>
              </a:highlight>
              <a:latin typeface="Calibri"/>
              <a:ea typeface="Calibri"/>
              <a:cs typeface="Calibri"/>
              <a:sym typeface="Calibri"/>
            </a:endParaRPr>
          </a:p>
          <a:p>
            <a:pPr indent="0" lvl="0" marL="0" rtl="0" algn="l">
              <a:lnSpc>
                <a:spcPct val="115000"/>
              </a:lnSpc>
              <a:spcBef>
                <a:spcPts val="900"/>
              </a:spcBef>
              <a:spcAft>
                <a:spcPts val="0"/>
              </a:spcAft>
              <a:buNone/>
            </a:pPr>
            <a:r>
              <a:rPr b="1" lang="en" sz="1200">
                <a:solidFill>
                  <a:srgbClr val="2D3B45"/>
                </a:solidFill>
                <a:highlight>
                  <a:srgbClr val="FFFFFF"/>
                </a:highlight>
                <a:latin typeface="Calibri"/>
                <a:ea typeface="Calibri"/>
                <a:cs typeface="Calibri"/>
                <a:sym typeface="Calibri"/>
              </a:rPr>
              <a:t>Supervised machine learning</a:t>
            </a:r>
            <a:r>
              <a:rPr lang="en" sz="1200">
                <a:solidFill>
                  <a:srgbClr val="2D3B45"/>
                </a:solidFill>
                <a:highlight>
                  <a:srgbClr val="FFFFFF"/>
                </a:highlight>
                <a:latin typeface="Calibri"/>
                <a:ea typeface="Calibri"/>
                <a:cs typeface="Calibri"/>
                <a:sym typeface="Calibri"/>
              </a:rPr>
              <a:t> is where a computer is supplied with characterized and labeled data to “train” the computer to recognize patterns based on the dataset. Computer vision facial recognition is an example of supervised machine learning. Modern facial recognition software packages train themselves to recognize faces by being fed hundreds of thousands of face images.</a:t>
            </a:r>
            <a:endParaRPr sz="1200">
              <a:solidFill>
                <a:srgbClr val="2D3B45"/>
              </a:solidFill>
              <a:highlight>
                <a:srgbClr val="FFFFFF"/>
              </a:highlight>
              <a:latin typeface="Calibri"/>
              <a:ea typeface="Calibri"/>
              <a:cs typeface="Calibri"/>
              <a:sym typeface="Calibri"/>
            </a:endParaRPr>
          </a:p>
          <a:p>
            <a:pPr indent="0" lvl="0" marL="0" rtl="0" algn="l">
              <a:lnSpc>
                <a:spcPct val="115000"/>
              </a:lnSpc>
              <a:spcBef>
                <a:spcPts val="900"/>
              </a:spcBef>
              <a:spcAft>
                <a:spcPts val="900"/>
              </a:spcAft>
              <a:buNone/>
            </a:pPr>
            <a:r>
              <a:rPr b="1" lang="en" sz="1200">
                <a:solidFill>
                  <a:srgbClr val="2D3B45"/>
                </a:solidFill>
                <a:highlight>
                  <a:srgbClr val="FFFFFF"/>
                </a:highlight>
                <a:latin typeface="Calibri"/>
                <a:ea typeface="Calibri"/>
                <a:cs typeface="Calibri"/>
                <a:sym typeface="Calibri"/>
              </a:rPr>
              <a:t>Unsupervised machine learning</a:t>
            </a:r>
            <a:r>
              <a:rPr lang="en" sz="1200">
                <a:solidFill>
                  <a:srgbClr val="2D3B45"/>
                </a:solidFill>
                <a:highlight>
                  <a:srgbClr val="FFFFFF"/>
                </a:highlight>
                <a:latin typeface="Calibri"/>
                <a:ea typeface="Calibri"/>
                <a:cs typeface="Calibri"/>
                <a:sym typeface="Calibri"/>
              </a:rPr>
              <a:t> is where a computer is given uncharacterized data and allowed to build its own inference structure without the guidance of a human “trainer.” A great example is AlphaZero--a computer created by Google and programmers who only gave it the rules of chess. The computer then trained itself by playing chess against itself millions of times. AlphaZero was then able to beat existing chess programs and chess masters. Now, people are trying to learn from AlphaZero.</a:t>
            </a:r>
            <a:endParaRPr sz="1200">
              <a:solidFill>
                <a:srgbClr val="2D3B45"/>
              </a:solidFill>
              <a:highlight>
                <a:srgbClr val="FFFFFF"/>
              </a:highlight>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0a4481e26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0a4481e26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4285F4"/>
              </a:buClr>
              <a:buSzPts val="1100"/>
              <a:buFont typeface="Arial"/>
              <a:buNone/>
            </a:pPr>
            <a:r>
              <a:rPr lang="en" sz="1300">
                <a:solidFill>
                  <a:srgbClr val="4285F4"/>
                </a:solidFill>
                <a:latin typeface="Cambria"/>
                <a:ea typeface="Cambria"/>
                <a:cs typeface="Cambria"/>
                <a:sym typeface="Cambria"/>
              </a:rPr>
              <a:t>Algorithms are </a:t>
            </a:r>
            <a:r>
              <a:rPr i="1" lang="en" sz="1300">
                <a:solidFill>
                  <a:srgbClr val="4285F4"/>
                </a:solidFill>
                <a:latin typeface="Cambria"/>
                <a:ea typeface="Cambria"/>
                <a:cs typeface="Cambria"/>
                <a:sym typeface="Cambria"/>
              </a:rPr>
              <a:t>not neutral</a:t>
            </a:r>
            <a:r>
              <a:rPr lang="en" sz="1300">
                <a:solidFill>
                  <a:srgbClr val="4285F4"/>
                </a:solidFill>
                <a:latin typeface="Cambria"/>
                <a:ea typeface="Cambria"/>
                <a:cs typeface="Cambria"/>
                <a:sym typeface="Cambria"/>
              </a:rPr>
              <a:t>. While they do not have minds of their own, </a:t>
            </a:r>
            <a:r>
              <a:rPr b="1" lang="en" sz="1300">
                <a:solidFill>
                  <a:srgbClr val="4285F4"/>
                </a:solidFill>
                <a:latin typeface="Cambria"/>
                <a:ea typeface="Cambria"/>
                <a:cs typeface="Cambria"/>
                <a:sym typeface="Cambria"/>
              </a:rPr>
              <a:t>people create these algorithms</a:t>
            </a:r>
            <a:r>
              <a:rPr lang="en" sz="1300">
                <a:solidFill>
                  <a:srgbClr val="4285F4"/>
                </a:solidFill>
                <a:latin typeface="Cambria"/>
                <a:ea typeface="Cambria"/>
                <a:cs typeface="Cambria"/>
                <a:sym typeface="Cambria"/>
              </a:rPr>
              <a:t>. The algorithmic processes, and even, the data itself, reflect societal biases.</a:t>
            </a:r>
            <a:endParaRPr sz="1300">
              <a:solidFill>
                <a:srgbClr val="4285F4"/>
              </a:solidFill>
              <a:latin typeface="Cambria"/>
              <a:ea typeface="Cambria"/>
              <a:cs typeface="Cambria"/>
              <a:sym typeface="Cambria"/>
            </a:endParaRPr>
          </a:p>
          <a:p>
            <a:pPr indent="0" lvl="0" marL="0" rtl="0" algn="l">
              <a:lnSpc>
                <a:spcPct val="115000"/>
              </a:lnSpc>
              <a:spcBef>
                <a:spcPts val="1600"/>
              </a:spcBef>
              <a:spcAft>
                <a:spcPts val="0"/>
              </a:spcAft>
              <a:buClr>
                <a:schemeClr val="dk1"/>
              </a:buClr>
              <a:buSzPts val="1100"/>
              <a:buFont typeface="Arial"/>
              <a:buNone/>
            </a:pPr>
            <a:r>
              <a:rPr b="1" lang="en" sz="1300">
                <a:solidFill>
                  <a:srgbClr val="4285F4"/>
                </a:solidFill>
                <a:latin typeface="Cambria"/>
                <a:ea typeface="Cambria"/>
                <a:cs typeface="Cambria"/>
                <a:sym typeface="Cambria"/>
              </a:rPr>
              <a:t>Algorithmic bias </a:t>
            </a:r>
            <a:r>
              <a:rPr lang="en" sz="1300">
                <a:solidFill>
                  <a:srgbClr val="4285F4"/>
                </a:solidFill>
                <a:latin typeface="Cambria"/>
                <a:ea typeface="Cambria"/>
                <a:cs typeface="Cambria"/>
                <a:sym typeface="Cambria"/>
              </a:rPr>
              <a:t>can result when an algorithm is written or trained using data that does not adequately represent/reflect the actual population (because the sample only captures a particular demographic, and other groups are under- or unrepresented)</a:t>
            </a:r>
            <a:endParaRPr sz="1300">
              <a:solidFill>
                <a:srgbClr val="4285F4"/>
              </a:solidFill>
              <a:latin typeface="Cambria"/>
              <a:ea typeface="Cambria"/>
              <a:cs typeface="Cambria"/>
              <a:sym typeface="Cambria"/>
            </a:endParaRPr>
          </a:p>
          <a:p>
            <a:pPr indent="0" lvl="0" marL="0" rtl="0" algn="l">
              <a:lnSpc>
                <a:spcPct val="115000"/>
              </a:lnSpc>
              <a:spcBef>
                <a:spcPts val="1600"/>
              </a:spcBef>
              <a:spcAft>
                <a:spcPts val="0"/>
              </a:spcAft>
              <a:buClr>
                <a:schemeClr val="dk1"/>
              </a:buClr>
              <a:buSzPts val="1100"/>
              <a:buFont typeface="Arial"/>
              <a:buNone/>
            </a:pPr>
            <a:r>
              <a:rPr lang="en" sz="1300">
                <a:solidFill>
                  <a:srgbClr val="4285F4"/>
                </a:solidFill>
                <a:latin typeface="Cambria"/>
                <a:ea typeface="Cambria"/>
                <a:cs typeface="Cambria"/>
                <a:sym typeface="Cambria"/>
              </a:rPr>
              <a:t>For example, Amazon attempted to create an algorithm analyze potential hires’ resumes. Their input data was people who had been hired at tech companies and people who were not hired. Because tech companies are known to be a male-dominating field, the input data reflected this. The algorithm interpreted language associated with women in the new resumes as negative and rejected those applications.</a:t>
            </a:r>
            <a:endParaRPr sz="1200">
              <a:solidFill>
                <a:srgbClr val="4285F4"/>
              </a:solidFill>
            </a:endParaRPr>
          </a:p>
          <a:p>
            <a:pPr indent="0" lvl="0" marL="0" rtl="0" algn="l">
              <a:spcBef>
                <a:spcPts val="1600"/>
              </a:spcBef>
              <a:spcAft>
                <a:spcPts val="0"/>
              </a:spcAft>
              <a:buClr>
                <a:srgbClr val="4285F4"/>
              </a:buClr>
              <a:buSzPts val="1100"/>
              <a:buFont typeface="Arial"/>
              <a:buNone/>
            </a:pPr>
            <a:r>
              <a:rPr lang="en" sz="1200">
                <a:solidFill>
                  <a:srgbClr val="4285F4"/>
                </a:solidFill>
              </a:rPr>
              <a:t>Let’s look at another example:</a:t>
            </a:r>
            <a:endParaRPr sz="1200">
              <a:solidFill>
                <a:srgbClr val="4285F4"/>
              </a:solidFill>
            </a:endParaRPr>
          </a:p>
          <a:p>
            <a:pPr indent="0" lvl="0" marL="0" rtl="0" algn="l">
              <a:spcBef>
                <a:spcPts val="0"/>
              </a:spcBef>
              <a:spcAft>
                <a:spcPts val="0"/>
              </a:spcAft>
              <a:buClr>
                <a:srgbClr val="4285F4"/>
              </a:buClr>
              <a:buSzPts val="1100"/>
              <a:buFont typeface="Arial"/>
              <a:buNone/>
            </a:pPr>
            <a:r>
              <a:rPr lang="en" sz="1200">
                <a:solidFill>
                  <a:srgbClr val="4285F4"/>
                </a:solidFill>
              </a:rPr>
              <a:t>Young gamers are the targeted audience for alt-right and conservative propaganda on YouTube. For example, if I am watching a YouTube video of a famous streamer Twitch stream, like Jayne from Overwatch, I might get advertisements for Prager University. Prager University has online courses that argue for conversative and alt-right politics. </a:t>
            </a:r>
            <a:r>
              <a:rPr lang="en" sz="1200">
                <a:solidFill>
                  <a:srgbClr val="ED0E0E"/>
                </a:solidFill>
              </a:rPr>
              <a:t>Why do you think that might be? </a:t>
            </a:r>
            <a:endParaRPr sz="1200">
              <a:solidFill>
                <a:srgbClr val="ED0E0E"/>
              </a:solidFill>
            </a:endParaRPr>
          </a:p>
          <a:p>
            <a:pPr indent="0" lvl="0" marL="0" rtl="0" algn="l">
              <a:spcBef>
                <a:spcPts val="0"/>
              </a:spcBef>
              <a:spcAft>
                <a:spcPts val="0"/>
              </a:spcAft>
              <a:buClr>
                <a:srgbClr val="4285F4"/>
              </a:buClr>
              <a:buSzPts val="1100"/>
              <a:buFont typeface="Arial"/>
              <a:buNone/>
            </a:pPr>
            <a:r>
              <a:t/>
            </a:r>
            <a:endParaRPr sz="1200">
              <a:solidFill>
                <a:srgbClr val="4285F4"/>
              </a:solidFill>
            </a:endParaRPr>
          </a:p>
          <a:p>
            <a:pPr indent="0" lvl="0" marL="0" rtl="0" algn="l">
              <a:spcBef>
                <a:spcPts val="0"/>
              </a:spcBef>
              <a:spcAft>
                <a:spcPts val="0"/>
              </a:spcAft>
              <a:buClr>
                <a:srgbClr val="4285F4"/>
              </a:buClr>
              <a:buSzPts val="1100"/>
              <a:buFont typeface="Arial"/>
              <a:buNone/>
            </a:pPr>
            <a:r>
              <a:rPr lang="en" sz="1200">
                <a:solidFill>
                  <a:srgbClr val="4285F4"/>
                </a:solidFill>
              </a:rPr>
              <a:t>Answer: young gamers, according to both ‘common sense’ ideologies and potentially their online patterns, are more likely to be conservative. Now you might argue this isn’t true, and I’d </a:t>
            </a:r>
            <a:r>
              <a:rPr i="1" lang="en" sz="1200">
                <a:solidFill>
                  <a:srgbClr val="4285F4"/>
                </a:solidFill>
              </a:rPr>
              <a:t>definitely</a:t>
            </a:r>
            <a:r>
              <a:rPr lang="en" sz="1200">
                <a:solidFill>
                  <a:srgbClr val="4285F4"/>
                </a:solidFill>
              </a:rPr>
              <a:t> agree with you, but according to the algorithms’ categories and deeper ideologies and biases about young gamers–especially young male gamers–it is more likely young gamers will be interested in Prager University’s content and potentially click the advertisement and, potentially, make purchases. </a:t>
            </a:r>
            <a:endParaRPr sz="1300">
              <a:solidFill>
                <a:srgbClr val="4285F4"/>
              </a:solidFill>
              <a:latin typeface="Cambria"/>
              <a:ea typeface="Cambria"/>
              <a:cs typeface="Cambria"/>
              <a:sym typeface="Cambria"/>
            </a:endParaRPr>
          </a:p>
          <a:p>
            <a:pPr indent="0" lvl="0" marL="0" rtl="0" algn="l">
              <a:spcBef>
                <a:spcPts val="900"/>
              </a:spcBef>
              <a:spcAft>
                <a:spcPts val="0"/>
              </a:spcAft>
              <a:buClr>
                <a:srgbClr val="4285F4"/>
              </a:buClr>
              <a:buSzPts val="1100"/>
              <a:buFont typeface="Arial"/>
              <a:buNone/>
            </a:pPr>
            <a:r>
              <a:t/>
            </a:r>
            <a:endParaRPr sz="1200">
              <a:solidFill>
                <a:srgbClr val="4285F4"/>
              </a:solidFill>
              <a:latin typeface="Cambria"/>
              <a:ea typeface="Cambria"/>
              <a:cs typeface="Cambria"/>
              <a:sym typeface="Cambria"/>
            </a:endParaRPr>
          </a:p>
          <a:p>
            <a:pPr indent="0" lvl="0" marL="0" rtl="0" algn="l">
              <a:spcBef>
                <a:spcPts val="900"/>
              </a:spcBef>
              <a:spcAft>
                <a:spcPts val="0"/>
              </a:spcAft>
              <a:buClr>
                <a:srgbClr val="4285F4"/>
              </a:buClr>
              <a:buSzPts val="1100"/>
              <a:buFont typeface="Arial"/>
              <a:buNone/>
            </a:pPr>
            <a:r>
              <a:rPr b="1" lang="en" sz="1700">
                <a:solidFill>
                  <a:srgbClr val="4285F4"/>
                </a:solidFill>
                <a:highlight>
                  <a:schemeClr val="lt1"/>
                </a:highlight>
                <a:latin typeface="Calibri"/>
                <a:ea typeface="Calibri"/>
                <a:cs typeface="Calibri"/>
                <a:sym typeface="Calibri"/>
              </a:rPr>
              <a:t>Algorithms are not neutral! </a:t>
            </a:r>
            <a:r>
              <a:rPr lang="en" sz="1700">
                <a:solidFill>
                  <a:srgbClr val="4285F4"/>
                </a:solidFill>
                <a:highlight>
                  <a:schemeClr val="lt1"/>
                </a:highlight>
                <a:latin typeface="Calibri"/>
                <a:ea typeface="Calibri"/>
                <a:cs typeface="Calibri"/>
                <a:sym typeface="Calibri"/>
              </a:rPr>
              <a:t>While they do not have minds of their own, people create these algorithms and judgments get encoded in the algorithmic process at all stages. Also, the computing processes and data itself may reflect the biases of people and society. </a:t>
            </a:r>
            <a:r>
              <a:rPr lang="en" sz="1700">
                <a:solidFill>
                  <a:srgbClr val="4285F4"/>
                </a:solidFill>
                <a:latin typeface="Calibri"/>
                <a:ea typeface="Calibri"/>
                <a:cs typeface="Calibri"/>
                <a:sym typeface="Calibri"/>
              </a:rPr>
              <a:t>These biases are reproduced both in the programing of algorithms, and in collection of datasets from which algorithms are trained</a:t>
            </a:r>
            <a:r>
              <a:rPr lang="en" sz="1700">
                <a:solidFill>
                  <a:srgbClr val="4285F4"/>
                </a:solidFill>
                <a:highlight>
                  <a:schemeClr val="lt1"/>
                </a:highlight>
                <a:latin typeface="Calibri"/>
                <a:ea typeface="Calibri"/>
                <a:cs typeface="Calibri"/>
                <a:sym typeface="Calibri"/>
              </a:rPr>
              <a:t>.</a:t>
            </a:r>
            <a:endParaRPr sz="1200">
              <a:solidFill>
                <a:schemeClr val="dk1"/>
              </a:solidFill>
              <a:latin typeface="Cambria"/>
              <a:ea typeface="Cambria"/>
              <a:cs typeface="Cambria"/>
              <a:sym typeface="Cambria"/>
            </a:endParaRPr>
          </a:p>
          <a:p>
            <a:pPr indent="0" lvl="0" marL="0" rtl="0" algn="l">
              <a:lnSpc>
                <a:spcPct val="115000"/>
              </a:lnSpc>
              <a:spcBef>
                <a:spcPts val="900"/>
              </a:spcBef>
              <a:spcAft>
                <a:spcPts val="0"/>
              </a:spcAft>
              <a:buClr>
                <a:schemeClr val="dk1"/>
              </a:buClr>
              <a:buSzPts val="1100"/>
              <a:buFont typeface="Arial"/>
              <a:buNone/>
            </a:pPr>
            <a:r>
              <a:rPr lang="en" sz="1200">
                <a:solidFill>
                  <a:srgbClr val="4285F4"/>
                </a:solidFill>
                <a:latin typeface="Cambria"/>
                <a:ea typeface="Cambria"/>
                <a:cs typeface="Cambria"/>
                <a:sym typeface="Cambria"/>
              </a:rPr>
              <a:t>For example, Amazon attempted to create an algorithm analyze potential hires’ resumes. Their input data was people who had been hired at tech companies and people who were not hired. Because tech companies are known to be a male-dominating field, the input data reflected this. The algorithm interpreted language associated with women in the new resumes as negative and rejected those applications.</a:t>
            </a:r>
            <a:endParaRPr sz="1200">
              <a:solidFill>
                <a:srgbClr val="4285F4"/>
              </a:solidFill>
              <a:latin typeface="Cambria"/>
              <a:ea typeface="Cambria"/>
              <a:cs typeface="Cambria"/>
              <a:sym typeface="Cambria"/>
            </a:endParaRPr>
          </a:p>
          <a:p>
            <a:pPr indent="0" lvl="0" marL="0" rtl="0" algn="l">
              <a:lnSpc>
                <a:spcPct val="115000"/>
              </a:lnSpc>
              <a:spcBef>
                <a:spcPts val="1600"/>
              </a:spcBef>
              <a:spcAft>
                <a:spcPts val="1600"/>
              </a:spcAft>
              <a:buClr>
                <a:schemeClr val="dk1"/>
              </a:buClr>
              <a:buSzPts val="1100"/>
              <a:buFont typeface="Arial"/>
              <a:buNone/>
            </a:pPr>
            <a:r>
              <a:rPr lang="en" sz="1200">
                <a:solidFill>
                  <a:schemeClr val="dk1"/>
                </a:solidFill>
                <a:latin typeface="Cambria"/>
                <a:ea typeface="Cambria"/>
                <a:cs typeface="Cambria"/>
                <a:sym typeface="Cambria"/>
              </a:rPr>
              <a:t>Other examples: training programs like Siri on data sets featuring un-accented American English voices means that these programs have a much more difficult time understanding English speakers with accents </a:t>
            </a:r>
            <a:endParaRPr sz="1200">
              <a:solidFill>
                <a:schemeClr val="dk1"/>
              </a:solidFill>
              <a:latin typeface="Cambria"/>
              <a:ea typeface="Cambria"/>
              <a:cs typeface="Cambria"/>
              <a:sym typeface="Cambr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0a4481e2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0a4481e2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285F4"/>
                </a:solidFill>
                <a:latin typeface="Calibri"/>
                <a:ea typeface="Calibri"/>
                <a:cs typeface="Calibri"/>
                <a:sym typeface="Calibri"/>
              </a:rPr>
              <a:t>Gloss these - students can read later</a:t>
            </a:r>
            <a:endParaRPr sz="1200">
              <a:solidFill>
                <a:srgbClr val="4285F4"/>
              </a:solidFill>
              <a:latin typeface="Calibri"/>
              <a:ea typeface="Calibri"/>
              <a:cs typeface="Calibri"/>
              <a:sym typeface="Calibri"/>
            </a:endParaRPr>
          </a:p>
          <a:p>
            <a:pPr indent="0" lvl="0" marL="0" rtl="0" algn="l">
              <a:spcBef>
                <a:spcPts val="0"/>
              </a:spcBef>
              <a:spcAft>
                <a:spcPts val="0"/>
              </a:spcAft>
              <a:buNone/>
            </a:pPr>
            <a:r>
              <a:t/>
            </a:r>
            <a:endParaRPr sz="1200">
              <a:solidFill>
                <a:srgbClr val="4285F4"/>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 am going to share three unique examples of problems or issues with AI (Artificial intelligence) which uses Big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rgbClr val="4285F4"/>
              </a:solidFill>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b="1" lang="en" sz="1200">
                <a:solidFill>
                  <a:schemeClr val="dk1"/>
                </a:solidFill>
                <a:latin typeface="Calibri"/>
                <a:ea typeface="Calibri"/>
                <a:cs typeface="Calibri"/>
                <a:sym typeface="Calibri"/>
              </a:rPr>
              <a:t>First example is primarily about Privacy Concerns</a:t>
            </a:r>
            <a:r>
              <a:rPr lang="en" sz="1200">
                <a:solidFill>
                  <a:schemeClr val="dk1"/>
                </a:solidFill>
                <a:latin typeface="Calibri"/>
                <a:ea typeface="Calibri"/>
                <a:cs typeface="Calibri"/>
                <a:sym typeface="Calibri"/>
              </a:rPr>
              <a:t>. Cambridge Analytica, a political consulting firm, came under scrutiny in the 2016 election for gaining access to tens of millions of Facebook user’s data &amp; using it for political advertising. They used a FB linked survey to collect data on </a:t>
            </a:r>
            <a:r>
              <a:rPr lang="en" sz="1200">
                <a:solidFill>
                  <a:schemeClr val="dk1"/>
                </a:solidFill>
                <a:highlight>
                  <a:srgbClr val="FFFFFF"/>
                </a:highlight>
                <a:latin typeface="Calibri"/>
                <a:ea typeface="Calibri"/>
                <a:cs typeface="Calibri"/>
                <a:sym typeface="Calibri"/>
              </a:rPr>
              <a:t>American voters</a:t>
            </a:r>
            <a:r>
              <a:rPr lang="en" sz="1200">
                <a:solidFill>
                  <a:schemeClr val="dk1"/>
                </a:solidFill>
                <a:latin typeface="Calibri"/>
                <a:ea typeface="Calibri"/>
                <a:cs typeface="Calibri"/>
                <a:sym typeface="Calibri"/>
              </a:rPr>
              <a:t>, scraped their data from FB accounts, which they used to create </a:t>
            </a:r>
            <a:r>
              <a:rPr lang="en" sz="1200">
                <a:solidFill>
                  <a:schemeClr val="dk1"/>
                </a:solidFill>
                <a:highlight>
                  <a:srgbClr val="FFFFFF"/>
                </a:highlight>
                <a:latin typeface="Calibri"/>
                <a:ea typeface="Calibri"/>
                <a:cs typeface="Calibri"/>
                <a:sym typeface="Calibri"/>
              </a:rPr>
              <a:t>psychological profiles and then sold it for political campaigns. They breached FB’s user privacy policy. </a:t>
            </a:r>
            <a:r>
              <a:rPr lang="en" sz="1200">
                <a:solidFill>
                  <a:srgbClr val="333333"/>
                </a:solidFill>
                <a:highlight>
                  <a:srgbClr val="FFFFFF"/>
                </a:highlight>
                <a:latin typeface="Calibri"/>
                <a:ea typeface="Calibri"/>
                <a:cs typeface="Calibri"/>
                <a:sym typeface="Calibri"/>
              </a:rPr>
              <a:t>Facebook's rules at the time allowed the app to suck up information about all those users and, even more importantly, information about their friends. That data included education, location, the groups and pages they liked, their relationship status, and where they worked. </a:t>
            </a:r>
            <a:r>
              <a:rPr lang="en" sz="1200">
                <a:solidFill>
                  <a:srgbClr val="4285F4"/>
                </a:solidFill>
                <a:highlight>
                  <a:schemeClr val="lt1"/>
                </a:highlight>
                <a:latin typeface="Calibri"/>
                <a:ea typeface="Calibri"/>
                <a:cs typeface="Calibri"/>
                <a:sym typeface="Calibri"/>
              </a:rPr>
              <a:t>OR Read </a:t>
            </a:r>
            <a:r>
              <a:rPr lang="en" sz="1200" u="sng">
                <a:solidFill>
                  <a:srgbClr val="4285F4"/>
                </a:solidFill>
                <a:highlight>
                  <a:schemeClr val="lt1"/>
                </a:highlight>
                <a:latin typeface="Calibri"/>
                <a:ea typeface="Calibri"/>
                <a:cs typeface="Calibri"/>
                <a:sym typeface="Calibri"/>
              </a:rPr>
              <a:t>selected sections </a:t>
            </a:r>
            <a:endParaRPr sz="1200" u="sng">
              <a:solidFill>
                <a:srgbClr val="4285F4"/>
              </a:solidFill>
              <a:highlight>
                <a:schemeClr val="lt1"/>
              </a:highlight>
              <a:latin typeface="Calibri"/>
              <a:ea typeface="Calibri"/>
              <a:cs typeface="Calibri"/>
              <a:sym typeface="Calibri"/>
            </a:endParaRPr>
          </a:p>
          <a:p>
            <a:pPr indent="0" lvl="0" marL="457200" rtl="0" algn="l">
              <a:spcBef>
                <a:spcPts val="0"/>
              </a:spcBef>
              <a:spcAft>
                <a:spcPts val="0"/>
              </a:spcAft>
              <a:buNone/>
            </a:pPr>
            <a:r>
              <a:t/>
            </a:r>
            <a:endParaRPr sz="1200" u="sng">
              <a:solidFill>
                <a:srgbClr val="4285F4"/>
              </a:solidFill>
              <a:highlight>
                <a:schemeClr val="lt1"/>
              </a:highlight>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AutoNum type="arabicPeriod"/>
            </a:pPr>
            <a:r>
              <a:rPr b="1" lang="en" sz="1200">
                <a:solidFill>
                  <a:schemeClr val="dk1"/>
                </a:solidFill>
                <a:highlight>
                  <a:schemeClr val="lt1"/>
                </a:highlight>
                <a:latin typeface="Calibri"/>
                <a:ea typeface="Calibri"/>
                <a:cs typeface="Calibri"/>
                <a:sym typeface="Calibri"/>
              </a:rPr>
              <a:t>The second example is of racial bias in algorithms which can introduce and  reinforce societal discrimiation into a system.</a:t>
            </a:r>
            <a:r>
              <a:rPr lang="en" sz="1200">
                <a:solidFill>
                  <a:srgbClr val="4285F4"/>
                </a:solidFill>
                <a:highlight>
                  <a:schemeClr val="lt1"/>
                </a:highlight>
                <a:latin typeface="Calibri"/>
                <a:ea typeface="Calibri"/>
                <a:cs typeface="Calibri"/>
                <a:sym typeface="Calibri"/>
              </a:rPr>
              <a:t> </a:t>
            </a:r>
            <a:r>
              <a:rPr lang="en" sz="1200">
                <a:solidFill>
                  <a:srgbClr val="222222"/>
                </a:solidFill>
                <a:highlight>
                  <a:srgbClr val="FFFFFF"/>
                </a:highlight>
                <a:latin typeface="Calibri"/>
                <a:ea typeface="Calibri"/>
                <a:cs typeface="Calibri"/>
                <a:sym typeface="Calibri"/>
              </a:rPr>
              <a:t>A study, published in </a:t>
            </a:r>
            <a:r>
              <a:rPr i="1" lang="en" sz="1200">
                <a:solidFill>
                  <a:srgbClr val="222222"/>
                </a:solidFill>
                <a:highlight>
                  <a:srgbClr val="FFFFFF"/>
                </a:highlight>
                <a:latin typeface="Calibri"/>
                <a:ea typeface="Calibri"/>
                <a:cs typeface="Calibri"/>
                <a:sym typeface="Calibri"/>
              </a:rPr>
              <a:t>Science</a:t>
            </a:r>
            <a:r>
              <a:rPr lang="en" sz="1200">
                <a:solidFill>
                  <a:srgbClr val="222222"/>
                </a:solidFill>
                <a:highlight>
                  <a:srgbClr val="FFFFFF"/>
                </a:highlight>
                <a:latin typeface="Calibri"/>
                <a:ea typeface="Calibri"/>
                <a:cs typeface="Calibri"/>
                <a:sym typeface="Calibri"/>
              </a:rPr>
              <a:t> journal, found that an algorithm widely used in US hospitals to allocate health care to patients has been systematically discriminating against black people. It concluded that the algorithm was less likely to refer black people than white people who we</a:t>
            </a:r>
            <a:r>
              <a:rPr lang="en" sz="1200">
                <a:solidFill>
                  <a:srgbClr val="222222"/>
                </a:solidFill>
                <a:highlight>
                  <a:schemeClr val="lt1"/>
                </a:highlight>
                <a:latin typeface="Calibri"/>
                <a:ea typeface="Calibri"/>
                <a:cs typeface="Calibri"/>
                <a:sym typeface="Calibri"/>
              </a:rPr>
              <a:t>re equally sick to programmes that aim to improve care for patients with complex medical needs.  </a:t>
            </a:r>
            <a:r>
              <a:rPr lang="en" sz="1200">
                <a:solidFill>
                  <a:srgbClr val="262626"/>
                </a:solidFill>
                <a:highlight>
                  <a:schemeClr val="lt1"/>
                </a:highlight>
                <a:latin typeface="Calibri"/>
                <a:ea typeface="Calibri"/>
                <a:cs typeface="Calibri"/>
                <a:sym typeface="Calibri"/>
              </a:rPr>
              <a:t>Bias occurs because the algorithm uses health costs as a proxy for health needs. Less money is spent on Black patients who have the same level of need, and the algorithm thus falsely concludes that Black patients are healthier than equally sick White patients. Black people needed to be sicker to receive the same treatment as white people.  </a:t>
            </a:r>
            <a:r>
              <a:rPr lang="en" sz="1200">
                <a:solidFill>
                  <a:srgbClr val="4285F4"/>
                </a:solidFill>
                <a:highlight>
                  <a:srgbClr val="FFFFFF"/>
                </a:highlight>
                <a:latin typeface="Calibri"/>
                <a:ea typeface="Calibri"/>
                <a:cs typeface="Calibri"/>
                <a:sym typeface="Calibri"/>
              </a:rPr>
              <a:t>OR Read the</a:t>
            </a:r>
            <a:r>
              <a:rPr lang="en" sz="1200" u="sng">
                <a:solidFill>
                  <a:srgbClr val="4285F4"/>
                </a:solidFill>
                <a:highlight>
                  <a:srgbClr val="FFFFFF"/>
                </a:highlight>
                <a:latin typeface="Calibri"/>
                <a:ea typeface="Calibri"/>
                <a:cs typeface="Calibri"/>
                <a:sym typeface="Calibri"/>
              </a:rPr>
              <a:t> Examining assumptions in the article</a:t>
            </a:r>
            <a:endParaRPr sz="1200" u="sng">
              <a:solidFill>
                <a:srgbClr val="4285F4"/>
              </a:solidFill>
              <a:highlight>
                <a:srgbClr val="FFFFFF"/>
              </a:highlight>
              <a:latin typeface="Calibri"/>
              <a:ea typeface="Calibri"/>
              <a:cs typeface="Calibri"/>
              <a:sym typeface="Calibri"/>
            </a:endParaRPr>
          </a:p>
          <a:p>
            <a:pPr indent="0" lvl="0" marL="457200" rtl="0" algn="l">
              <a:lnSpc>
                <a:spcPct val="100000"/>
              </a:lnSpc>
              <a:spcBef>
                <a:spcPts val="0"/>
              </a:spcBef>
              <a:spcAft>
                <a:spcPts val="0"/>
              </a:spcAft>
              <a:buNone/>
            </a:pPr>
            <a:r>
              <a:t/>
            </a:r>
            <a:endParaRPr sz="1200" u="sng">
              <a:solidFill>
                <a:srgbClr val="4285F4"/>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rgbClr val="4285F4"/>
              </a:solidFill>
              <a:highlight>
                <a:srgbClr val="FFFFFF"/>
              </a:highlight>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0a4481e26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0a4481e26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chemeClr val="lt1"/>
                </a:highlight>
                <a:latin typeface="Calibri"/>
                <a:ea typeface="Calibri"/>
                <a:cs typeface="Calibri"/>
                <a:sym typeface="Calibri"/>
              </a:rPr>
              <a:t>Example of f</a:t>
            </a:r>
            <a:r>
              <a:rPr b="1" lang="en" sz="1200">
                <a:solidFill>
                  <a:schemeClr val="dk1"/>
                </a:solidFill>
                <a:highlight>
                  <a:schemeClr val="lt1"/>
                </a:highlight>
                <a:latin typeface="Calibri"/>
                <a:ea typeface="Calibri"/>
                <a:cs typeface="Calibri"/>
                <a:sym typeface="Calibri"/>
              </a:rPr>
              <a:t>acial recognition that threatens privacy rights and is often biased</a:t>
            </a:r>
            <a:r>
              <a:rPr lang="en" sz="1200">
                <a:solidFill>
                  <a:schemeClr val="dk1"/>
                </a:solidFill>
                <a:highlight>
                  <a:schemeClr val="lt1"/>
                </a:highlight>
                <a:latin typeface="Calibri"/>
                <a:ea typeface="Calibri"/>
                <a:cs typeface="Calibri"/>
                <a:sym typeface="Calibri"/>
              </a:rPr>
              <a:t> - It is one of the most powerful and controversial technological innovations of the 21st century. Driven by artificial intelligence, facial recognition allows officers to submit images of people’s faces, taken in the field or lifted from photos or video, and instantaneously compare them to photos in government databases — mugshots, jail booking records, driver’s licenses. But these systems are proliferating amid growing concern that facial recognition </a:t>
            </a:r>
            <a:r>
              <a:rPr lang="en" sz="1200">
                <a:solidFill>
                  <a:schemeClr val="dk1"/>
                </a:solidFill>
                <a:highlight>
                  <a:schemeClr val="lt1"/>
                </a:highlight>
                <a:uFill>
                  <a:noFill/>
                </a:uFill>
                <a:latin typeface="Calibri"/>
                <a:ea typeface="Calibri"/>
                <a:cs typeface="Calibri"/>
                <a:sym typeface="Calibri"/>
                <a:hlinkClick r:id="rId2">
                  <a:extLst>
                    <a:ext uri="{A12FA001-AC4F-418D-AE19-62706E023703}">
                      <ahyp:hlinkClr val="tx"/>
                    </a:ext>
                  </a:extLst>
                </a:hlinkClick>
              </a:rPr>
              <a:t>remains prone to errors</a:t>
            </a:r>
            <a:r>
              <a:rPr lang="en" sz="1200">
                <a:solidFill>
                  <a:schemeClr val="dk1"/>
                </a:solidFill>
                <a:highlight>
                  <a:schemeClr val="lt1"/>
                </a:highlight>
                <a:latin typeface="Calibri"/>
                <a:ea typeface="Calibri"/>
                <a:cs typeface="Calibri"/>
                <a:sym typeface="Calibri"/>
              </a:rPr>
              <a:t> — artificial-intelligence and privacy researchers have found that algorithms behind some systems </a:t>
            </a:r>
            <a:r>
              <a:rPr lang="en" sz="1200">
                <a:solidFill>
                  <a:schemeClr val="dk1"/>
                </a:solidFill>
                <a:highlight>
                  <a:schemeClr val="lt1"/>
                </a:highlight>
                <a:uFill>
                  <a:noFill/>
                </a:uFill>
                <a:latin typeface="Calibri"/>
                <a:ea typeface="Calibri"/>
                <a:cs typeface="Calibri"/>
                <a:sym typeface="Calibri"/>
                <a:hlinkClick r:id="rId3">
                  <a:extLst>
                    <a:ext uri="{A12FA001-AC4F-418D-AE19-62706E023703}">
                      <ahyp:hlinkClr val="tx"/>
                    </a:ext>
                  </a:extLst>
                </a:hlinkClick>
              </a:rPr>
              <a:t>incorrectly identify</a:t>
            </a:r>
            <a:r>
              <a:rPr lang="en" sz="1200">
                <a:solidFill>
                  <a:schemeClr val="dk1"/>
                </a:solidFill>
                <a:highlight>
                  <a:schemeClr val="lt1"/>
                </a:highlight>
                <a:latin typeface="Calibri"/>
                <a:ea typeface="Calibri"/>
                <a:cs typeface="Calibri"/>
                <a:sym typeface="Calibri"/>
              </a:rPr>
              <a:t> women and people with dark skin </a:t>
            </a:r>
            <a:r>
              <a:rPr lang="en" sz="1200">
                <a:solidFill>
                  <a:schemeClr val="dk1"/>
                </a:solidFill>
                <a:highlight>
                  <a:schemeClr val="lt1"/>
                </a:highlight>
                <a:uFill>
                  <a:noFill/>
                </a:uFill>
                <a:latin typeface="Calibri"/>
                <a:ea typeface="Calibri"/>
                <a:cs typeface="Calibri"/>
                <a:sym typeface="Calibri"/>
                <a:hlinkClick r:id="rId4">
                  <a:extLst>
                    <a:ext uri="{A12FA001-AC4F-418D-AE19-62706E023703}">
                      <ahyp:hlinkClr val="tx"/>
                    </a:ext>
                  </a:extLst>
                </a:hlinkClick>
              </a:rPr>
              <a:t>more frequently than white men</a:t>
            </a:r>
            <a:r>
              <a:rPr lang="en" sz="1200">
                <a:solidFill>
                  <a:schemeClr val="dk1"/>
                </a:solidFill>
                <a:highlight>
                  <a:schemeClr val="lt1"/>
                </a:highlight>
                <a:latin typeface="Calibri"/>
                <a:ea typeface="Calibri"/>
                <a:cs typeface="Calibri"/>
                <a:sym typeface="Calibri"/>
              </a:rPr>
              <a:t> — and allows the government to expand surveillance of the public </a:t>
            </a:r>
            <a:r>
              <a:rPr lang="en" sz="1200">
                <a:solidFill>
                  <a:schemeClr val="dk1"/>
                </a:solidFill>
                <a:highlight>
                  <a:schemeClr val="lt1"/>
                </a:highlight>
                <a:uFill>
                  <a:noFill/>
                </a:uFill>
                <a:latin typeface="Calibri"/>
                <a:ea typeface="Calibri"/>
                <a:cs typeface="Calibri"/>
                <a:sym typeface="Calibri"/>
                <a:hlinkClick r:id="rId5">
                  <a:extLst>
                    <a:ext uri="{A12FA001-AC4F-418D-AE19-62706E023703}">
                      <ahyp:hlinkClr val="tx"/>
                    </a:ext>
                  </a:extLst>
                </a:hlinkClick>
              </a:rPr>
              <a:t>without much oversight</a:t>
            </a:r>
            <a:r>
              <a:rPr lang="en" sz="1200">
                <a:solidFill>
                  <a:schemeClr val="dk1"/>
                </a:solidFill>
                <a:highlight>
                  <a:schemeClr val="lt1"/>
                </a:highlight>
                <a:latin typeface="Calibri"/>
                <a:ea typeface="Calibri"/>
                <a:cs typeface="Calibri"/>
                <a:sym typeface="Calibri"/>
              </a:rPr>
              <a:t>. OR Read from </a:t>
            </a:r>
            <a:r>
              <a:rPr lang="en" sz="1200" u="sng">
                <a:solidFill>
                  <a:schemeClr val="dk1"/>
                </a:solidFill>
                <a:highlight>
                  <a:schemeClr val="lt1"/>
                </a:highlight>
                <a:latin typeface="Calibri"/>
                <a:ea typeface="Calibri"/>
                <a:cs typeface="Calibri"/>
                <a:sym typeface="Calibri"/>
              </a:rPr>
              <a:t>Matching Faces</a:t>
            </a:r>
            <a:endParaRPr sz="1200" u="sng">
              <a:solidFill>
                <a:schemeClr val="dk1"/>
              </a:solidFill>
              <a:highlight>
                <a:schemeClr val="lt1"/>
              </a:highlight>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chemeClr val="lt1"/>
                </a:highlight>
                <a:latin typeface="Calibri"/>
                <a:ea typeface="Calibri"/>
                <a:cs typeface="Calibri"/>
                <a:sym typeface="Calibri"/>
              </a:rPr>
              <a:t>Clearview AI is a company which offers a facial recognition AI solution, but came under scrutiny for selling it to non-law enforcement and private entities.</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lang="en" sz="1200">
                <a:solidFill>
                  <a:schemeClr val="dk1"/>
                </a:solidFill>
                <a:highlight>
                  <a:schemeClr val="lt1"/>
                </a:highlight>
                <a:latin typeface="Calibri"/>
                <a:ea typeface="Calibri"/>
                <a:cs typeface="Calibri"/>
                <a:sym typeface="Calibri"/>
              </a:rPr>
              <a:t>[Optional] Clearview AI runs a powerful neural network that processes photographs of faces and compares their precise measurement and symmetry with a massive database of pictures to suggest possible matches. It’s unclear just how accurate the technology is, but it’s widely used by police departments and other government agencies. Clearview AI has been </a:t>
            </a:r>
            <a:r>
              <a:rPr lang="en" sz="1200">
                <a:solidFill>
                  <a:schemeClr val="dk1"/>
                </a:solidFill>
                <a:highlight>
                  <a:schemeClr val="lt1"/>
                </a:highlight>
                <a:uFill>
                  <a:noFill/>
                </a:uFill>
                <a:latin typeface="Calibri"/>
                <a:ea typeface="Calibri"/>
                <a:cs typeface="Calibri"/>
                <a:sym typeface="Calibri"/>
                <a:hlinkClick r:id="rId6">
                  <a:extLst>
                    <a:ext uri="{A12FA001-AC4F-418D-AE19-62706E023703}">
                      <ahyp:hlinkClr val="tx"/>
                    </a:ext>
                  </a:extLst>
                </a:hlinkClick>
              </a:rPr>
              <a:t>heavily criticized</a:t>
            </a:r>
            <a:r>
              <a:rPr lang="en" sz="1200">
                <a:solidFill>
                  <a:schemeClr val="dk1"/>
                </a:solidFill>
                <a:highlight>
                  <a:schemeClr val="lt1"/>
                </a:highlight>
                <a:latin typeface="Calibri"/>
                <a:ea typeface="Calibri"/>
                <a:cs typeface="Calibri"/>
                <a:sym typeface="Calibri"/>
              </a:rPr>
              <a:t> for its use of personally identifiable information, its decision to violate people’s privacy by scraping photographs from the internet without their permission, and its choice of clientele. Or read from “</a:t>
            </a:r>
            <a:r>
              <a:rPr lang="en" sz="1200" u="sng">
                <a:solidFill>
                  <a:schemeClr val="dk1"/>
                </a:solidFill>
                <a:highlight>
                  <a:schemeClr val="lt1"/>
                </a:highlight>
                <a:latin typeface="Calibri"/>
                <a:ea typeface="Calibri"/>
                <a:cs typeface="Calibri"/>
                <a:sym typeface="Calibri"/>
              </a:rPr>
              <a:t>The secretive company says it has created</a:t>
            </a:r>
            <a:r>
              <a:rPr lang="en" sz="1200">
                <a:solidFill>
                  <a:schemeClr val="dk1"/>
                </a:solidFill>
                <a:highlight>
                  <a:schemeClr val="lt1"/>
                </a:highlight>
                <a:latin typeface="Calibri"/>
                <a:ea typeface="Calibri"/>
                <a:cs typeface="Calibri"/>
                <a:sym typeface="Calibri"/>
              </a:rPr>
              <a:t>…...Do we want to live in a world where this technology exists?”....And critics say facial recognition is way too risky, enabling </a:t>
            </a:r>
            <a:r>
              <a:rPr lang="en" sz="1200">
                <a:solidFill>
                  <a:schemeClr val="dk1"/>
                </a:solidFill>
                <a:highlight>
                  <a:schemeClr val="lt1"/>
                </a:highlight>
                <a:uFill>
                  <a:noFill/>
                </a:uFill>
                <a:latin typeface="Calibri"/>
                <a:ea typeface="Calibri"/>
                <a:cs typeface="Calibri"/>
                <a:sym typeface="Calibri"/>
                <a:hlinkClick r:id="rId7">
                  <a:extLst>
                    <a:ext uri="{A12FA001-AC4F-418D-AE19-62706E023703}">
                      <ahyp:hlinkClr val="tx"/>
                    </a:ext>
                  </a:extLst>
                </a:hlinkClick>
              </a:rPr>
              <a:t>excessive surveillance and threatening our privacy rights</a:t>
            </a:r>
            <a:r>
              <a:rPr lang="en" sz="1200">
                <a:solidFill>
                  <a:schemeClr val="dk1"/>
                </a:solidFill>
                <a:highlight>
                  <a:schemeClr val="lt1"/>
                </a:highlight>
                <a:latin typeface="Calibri"/>
                <a:ea typeface="Calibri"/>
                <a:cs typeface="Calibri"/>
                <a:sym typeface="Calibri"/>
              </a:rPr>
              <a:t>. Another concern is that the technology, broadly, has also been shown to be less accurate on </a:t>
            </a:r>
            <a:r>
              <a:rPr lang="en" sz="1200">
                <a:solidFill>
                  <a:schemeClr val="dk1"/>
                </a:solidFill>
                <a:highlight>
                  <a:schemeClr val="lt1"/>
                </a:highlight>
                <a:uFill>
                  <a:noFill/>
                </a:uFill>
                <a:latin typeface="Calibri"/>
                <a:ea typeface="Calibri"/>
                <a:cs typeface="Calibri"/>
                <a:sym typeface="Calibri"/>
                <a:hlinkClick r:id="rId8">
                  <a:extLst>
                    <a:ext uri="{A12FA001-AC4F-418D-AE19-62706E023703}">
                      <ahyp:hlinkClr val="tx"/>
                    </a:ext>
                  </a:extLst>
                </a:hlinkClick>
              </a:rPr>
              <a:t>people of color, women, and other minority groups</a:t>
            </a:r>
            <a:r>
              <a:rPr lang="en" sz="1200">
                <a:solidFill>
                  <a:schemeClr val="dk1"/>
                </a:solidFill>
                <a:highlight>
                  <a:schemeClr val="lt1"/>
                </a:highlight>
                <a:latin typeface="Calibri"/>
                <a:ea typeface="Calibri"/>
                <a:cs typeface="Calibri"/>
                <a:sym typeface="Calibri"/>
              </a:rPr>
              <a:t>.</a:t>
            </a:r>
            <a:endParaRPr sz="1200">
              <a:solidFill>
                <a:schemeClr val="dk1"/>
              </a:solidFill>
              <a:highlight>
                <a:schemeClr val="lt1"/>
              </a:highlight>
              <a:latin typeface="Calibri"/>
              <a:ea typeface="Calibri"/>
              <a:cs typeface="Calibri"/>
              <a:sym typeface="Calibri"/>
            </a:endParaRPr>
          </a:p>
          <a:p>
            <a:pPr indent="0" lvl="0" marL="914400" rtl="0" algn="l">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highlight>
                  <a:schemeClr val="lt1"/>
                </a:highlight>
                <a:latin typeface="Calibri"/>
                <a:ea typeface="Calibri"/>
                <a:cs typeface="Calibri"/>
                <a:sym typeface="Calibri"/>
              </a:rPr>
              <a:t>Robert Williams is a case of how things can go wrong. He is a black man who was wrongfully arrested because of facial recognition got it wrong and the police failed to do due diligence. </a:t>
            </a:r>
            <a:endParaRPr sz="1200">
              <a:solidFill>
                <a:schemeClr val="dk1"/>
              </a:solidFill>
              <a:highlight>
                <a:schemeClr val="lt1"/>
              </a:highlight>
              <a:latin typeface="Calibri"/>
              <a:ea typeface="Calibri"/>
              <a:cs typeface="Calibri"/>
              <a:sym typeface="Calibri"/>
            </a:endParaRPr>
          </a:p>
          <a:p>
            <a:pPr indent="457200" lvl="0" marL="0" rtl="0" algn="l">
              <a:lnSpc>
                <a:spcPct val="120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lnSpc>
                <a:spcPct val="120000"/>
              </a:lnSpc>
              <a:spcBef>
                <a:spcPts val="0"/>
              </a:spcBef>
              <a:spcAft>
                <a:spcPts val="0"/>
              </a:spcAft>
              <a:buNone/>
            </a:pPr>
            <a:r>
              <a:rPr lang="en" sz="1200">
                <a:solidFill>
                  <a:schemeClr val="dk1"/>
                </a:solidFill>
                <a:highlight>
                  <a:schemeClr val="lt1"/>
                </a:highlight>
                <a:latin typeface="Calibri"/>
                <a:ea typeface="Calibri"/>
                <a:cs typeface="Calibri"/>
                <a:sym typeface="Calibri"/>
              </a:rPr>
              <a:t>The ProPublica article on Machine Bias is another great article describing the shortcomings of facial recognition technology and its unfair treatment on the people of color.</a:t>
            </a:r>
            <a:endParaRPr sz="1200">
              <a:solidFill>
                <a:schemeClr val="dk1"/>
              </a:solidFill>
              <a:highlight>
                <a:schemeClr val="lt1"/>
              </a:highlight>
              <a:latin typeface="Calibri"/>
              <a:ea typeface="Calibri"/>
              <a:cs typeface="Calibri"/>
              <a:sym typeface="Calibri"/>
            </a:endParaRPr>
          </a:p>
          <a:p>
            <a:pPr indent="457200" lvl="0" marL="0" rtl="0" algn="l">
              <a:lnSpc>
                <a:spcPct val="120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highlight>
                  <a:schemeClr val="lt1"/>
                </a:highlight>
                <a:latin typeface="Calibri"/>
                <a:ea typeface="Calibri"/>
                <a:cs typeface="Calibri"/>
                <a:sym typeface="Calibri"/>
              </a:rPr>
              <a:t>A 2018 Stanford research which used deep neural networks to extract features from 35,326 facial images. These features were used to classifying sexual orientation. Given a single facial image, a classifier could correctly distinguish between gay and heterosexual men with upto 91% accuracy. C</a:t>
            </a:r>
            <a:r>
              <a:rPr lang="en" sz="1200">
                <a:solidFill>
                  <a:schemeClr val="dk1"/>
                </a:solidFill>
                <a:latin typeface="Calibri"/>
                <a:ea typeface="Calibri"/>
                <a:cs typeface="Calibri"/>
                <a:sym typeface="Calibri"/>
              </a:rPr>
              <a:t>ritics accuse authors of entering ethically gray area, potential use of their work for anti-LGBTQ purposes, violation of privacy etc.</a:t>
            </a:r>
            <a:endParaRPr sz="1200">
              <a:solidFill>
                <a:schemeClr val="dk1"/>
              </a:solidFill>
              <a:highlight>
                <a:schemeClr val="lt1"/>
              </a:highlight>
              <a:latin typeface="Calibri"/>
              <a:ea typeface="Calibri"/>
              <a:cs typeface="Calibri"/>
              <a:sym typeface="Calibri"/>
            </a:endParaRPr>
          </a:p>
          <a:p>
            <a:pPr indent="457200" lvl="0" marL="0" rtl="0" algn="l">
              <a:lnSpc>
                <a:spcPct val="120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457200" lvl="0" marL="0" rtl="0" algn="l">
              <a:lnSpc>
                <a:spcPct val="120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0" lvl="0" marL="0" rtl="0" algn="l">
              <a:lnSpc>
                <a:spcPct val="120000"/>
              </a:lnSpc>
              <a:spcBef>
                <a:spcPts val="0"/>
              </a:spcBef>
              <a:spcAft>
                <a:spcPts val="0"/>
              </a:spcAft>
              <a:buClr>
                <a:srgbClr val="4285F4"/>
              </a:buClr>
              <a:buSzPts val="1100"/>
              <a:buFont typeface="Arial"/>
              <a:buNone/>
            </a:pPr>
            <a:r>
              <a:rPr lang="en" sz="1200">
                <a:solidFill>
                  <a:schemeClr val="dk1"/>
                </a:solidFill>
                <a:highlight>
                  <a:schemeClr val="lt1"/>
                </a:highlight>
                <a:latin typeface="Calibri"/>
                <a:ea typeface="Calibri"/>
                <a:cs typeface="Calibri"/>
                <a:sym typeface="Calibri"/>
              </a:rPr>
              <a:t>I encourage you all to read these articles and explore the challenges that remain to be solved.</a:t>
            </a:r>
            <a:endParaRPr sz="12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200">
              <a:solidFill>
                <a:srgbClr val="4285F4"/>
              </a:solidFill>
              <a:highlight>
                <a:schemeClr val="lt1"/>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rgbClr val="4285F4"/>
                </a:solidFill>
                <a:highlight>
                  <a:schemeClr val="lt1"/>
                </a:highlight>
                <a:latin typeface="Calibri"/>
                <a:ea typeface="Calibri"/>
                <a:cs typeface="Calibri"/>
                <a:sym typeface="Calibri"/>
              </a:rPr>
              <a:t>As you review these articles I want you all to to think:</a:t>
            </a:r>
            <a:endParaRPr sz="1200">
              <a:solidFill>
                <a:srgbClr val="4285F4"/>
              </a:solidFill>
              <a:highlight>
                <a:schemeClr val="lt1"/>
              </a:highlight>
              <a:latin typeface="Calibri"/>
              <a:ea typeface="Calibri"/>
              <a:cs typeface="Calibri"/>
              <a:sym typeface="Calibri"/>
            </a:endParaRPr>
          </a:p>
          <a:p>
            <a:pPr indent="-304800" lvl="0" marL="698500" rtl="0" algn="l">
              <a:spcBef>
                <a:spcPts val="1000"/>
              </a:spcBef>
              <a:spcAft>
                <a:spcPts val="0"/>
              </a:spcAft>
              <a:buClr>
                <a:srgbClr val="2D3B45"/>
              </a:buClr>
              <a:buSzPts val="1200"/>
              <a:buFont typeface="Calibri"/>
              <a:buAutoNum type="arabicPeriod"/>
            </a:pPr>
            <a:r>
              <a:rPr lang="en" sz="1200">
                <a:solidFill>
                  <a:srgbClr val="2D3B45"/>
                </a:solidFill>
                <a:highlight>
                  <a:schemeClr val="lt1"/>
                </a:highlight>
                <a:latin typeface="Calibri"/>
                <a:ea typeface="Calibri"/>
                <a:cs typeface="Calibri"/>
                <a:sym typeface="Calibri"/>
              </a:rPr>
              <a:t>Why the software used for policing is biased? </a:t>
            </a:r>
            <a:endParaRPr sz="1200">
              <a:solidFill>
                <a:srgbClr val="2D3B45"/>
              </a:solidFill>
              <a:highlight>
                <a:schemeClr val="lt1"/>
              </a:highlight>
              <a:latin typeface="Calibri"/>
              <a:ea typeface="Calibri"/>
              <a:cs typeface="Calibri"/>
              <a:sym typeface="Calibri"/>
            </a:endParaRPr>
          </a:p>
          <a:p>
            <a:pPr indent="-304800" lvl="0" marL="698500" rtl="0" algn="l">
              <a:spcBef>
                <a:spcPts val="0"/>
              </a:spcBef>
              <a:spcAft>
                <a:spcPts val="0"/>
              </a:spcAft>
              <a:buClr>
                <a:srgbClr val="2D3B45"/>
              </a:buClr>
              <a:buSzPts val="1200"/>
              <a:buFont typeface="Calibri"/>
              <a:buAutoNum type="arabicPeriod"/>
            </a:pPr>
            <a:r>
              <a:rPr lang="en" sz="1200">
                <a:solidFill>
                  <a:srgbClr val="2D3B45"/>
                </a:solidFill>
                <a:highlight>
                  <a:schemeClr val="lt1"/>
                </a:highlight>
                <a:latin typeface="Calibri"/>
                <a:ea typeface="Calibri"/>
                <a:cs typeface="Calibri"/>
                <a:sym typeface="Calibri"/>
              </a:rPr>
              <a:t>Do technology and big data-driven solutions eliminate human bias or amplify it?</a:t>
            </a:r>
            <a:endParaRPr sz="1200">
              <a:solidFill>
                <a:srgbClr val="2D3B45"/>
              </a:solidFill>
              <a:highlight>
                <a:schemeClr val="lt1"/>
              </a:highlight>
              <a:latin typeface="Calibri"/>
              <a:ea typeface="Calibri"/>
              <a:cs typeface="Calibri"/>
              <a:sym typeface="Calibri"/>
            </a:endParaRPr>
          </a:p>
          <a:p>
            <a:pPr indent="-304800" lvl="0" marL="698500" rtl="0" algn="l">
              <a:spcBef>
                <a:spcPts val="0"/>
              </a:spcBef>
              <a:spcAft>
                <a:spcPts val="0"/>
              </a:spcAft>
              <a:buClr>
                <a:srgbClr val="2D3B45"/>
              </a:buClr>
              <a:buSzPts val="1200"/>
              <a:buFont typeface="Calibri"/>
              <a:buAutoNum type="arabicPeriod"/>
            </a:pPr>
            <a:r>
              <a:rPr lang="en" sz="1200">
                <a:solidFill>
                  <a:srgbClr val="2D3B45"/>
                </a:solidFill>
                <a:highlight>
                  <a:schemeClr val="lt1"/>
                </a:highlight>
                <a:latin typeface="Calibri"/>
                <a:ea typeface="Calibri"/>
                <a:cs typeface="Calibri"/>
                <a:sym typeface="Calibri"/>
              </a:rPr>
              <a:t>What can be done to decrease bias and improve data-driven decision-making software?</a:t>
            </a:r>
            <a:endParaRPr sz="1200">
              <a:solidFill>
                <a:srgbClr val="2D3B45"/>
              </a:solidFill>
              <a:highlight>
                <a:schemeClr val="lt1"/>
              </a:highlight>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rgbClr val="4285F4"/>
                </a:solidFill>
                <a:highlight>
                  <a:schemeClr val="lt1"/>
                </a:highlight>
                <a:latin typeface="Calibri"/>
                <a:ea typeface="Calibri"/>
                <a:cs typeface="Calibri"/>
                <a:sym typeface="Calibri"/>
              </a:rPr>
              <a:t>[If Time allows]: Does anyone want to comment?</a:t>
            </a:r>
            <a:endParaRPr sz="1200">
              <a:solidFill>
                <a:srgbClr val="4285F4"/>
              </a:solidFill>
              <a:highlight>
                <a:schemeClr val="lt1"/>
              </a:highlight>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rgbClr val="4285F4"/>
                </a:solidFill>
                <a:highlight>
                  <a:schemeClr val="lt1"/>
                </a:highlight>
                <a:latin typeface="Calibri"/>
                <a:ea typeface="Calibri"/>
                <a:cs typeface="Calibri"/>
                <a:sym typeface="Calibri"/>
              </a:rPr>
              <a:t>Explanations</a:t>
            </a:r>
            <a:endParaRPr sz="1200">
              <a:solidFill>
                <a:srgbClr val="4285F4"/>
              </a:solidFill>
              <a:highlight>
                <a:schemeClr val="lt1"/>
              </a:highlight>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rgbClr val="2D3B45"/>
                </a:solidFill>
                <a:highlight>
                  <a:schemeClr val="lt1"/>
                </a:highlight>
                <a:latin typeface="Calibri"/>
                <a:ea typeface="Calibri"/>
                <a:cs typeface="Calibri"/>
                <a:sym typeface="Calibri"/>
              </a:rPr>
              <a:t>All I will add is that </a:t>
            </a:r>
            <a:r>
              <a:rPr b="1" lang="en" sz="1200">
                <a:solidFill>
                  <a:srgbClr val="2D3B45"/>
                </a:solidFill>
                <a:highlight>
                  <a:schemeClr val="lt1"/>
                </a:highlight>
                <a:latin typeface="Calibri"/>
                <a:ea typeface="Calibri"/>
                <a:cs typeface="Calibri"/>
                <a:sym typeface="Calibri"/>
              </a:rPr>
              <a:t>Algorithms are not neutral! </a:t>
            </a:r>
            <a:r>
              <a:rPr lang="en" sz="1200">
                <a:solidFill>
                  <a:srgbClr val="2D3B45"/>
                </a:solidFill>
                <a:highlight>
                  <a:schemeClr val="lt1"/>
                </a:highlight>
                <a:latin typeface="Calibri"/>
                <a:ea typeface="Calibri"/>
                <a:cs typeface="Calibri"/>
                <a:sym typeface="Calibri"/>
              </a:rPr>
              <a:t>While they do not hav</a:t>
            </a:r>
            <a:r>
              <a:rPr lang="en" sz="1200">
                <a:solidFill>
                  <a:srgbClr val="4285F4"/>
                </a:solidFill>
                <a:highlight>
                  <a:schemeClr val="lt1"/>
                </a:highlight>
                <a:latin typeface="Calibri"/>
                <a:ea typeface="Calibri"/>
                <a:cs typeface="Calibri"/>
                <a:sym typeface="Calibri"/>
              </a:rPr>
              <a:t>e minds of their own, people create these algorithms and judgments get encoded in the algorithmic process at all stages. Also, the computing processes and data itself may reflect the biases of people and society. </a:t>
            </a:r>
            <a:r>
              <a:rPr lang="en" sz="1200">
                <a:solidFill>
                  <a:srgbClr val="4285F4"/>
                </a:solidFill>
                <a:latin typeface="Calibri"/>
                <a:ea typeface="Calibri"/>
                <a:cs typeface="Calibri"/>
                <a:sym typeface="Calibri"/>
              </a:rPr>
              <a:t>These biases are reproduced both in the programing of algorithms, and in collection of datasets from which algorithms are trained</a:t>
            </a:r>
            <a:r>
              <a:rPr lang="en" sz="1200">
                <a:solidFill>
                  <a:srgbClr val="4285F4"/>
                </a:solidFill>
                <a:highlight>
                  <a:schemeClr val="lt1"/>
                </a:highlight>
                <a:latin typeface="Calibri"/>
                <a:ea typeface="Calibri"/>
                <a:cs typeface="Calibri"/>
                <a:sym typeface="Calibri"/>
              </a:rPr>
              <a:t>.</a:t>
            </a:r>
            <a:endParaRPr sz="1200">
              <a:solidFill>
                <a:srgbClr val="4285F4"/>
              </a:solidFill>
              <a:highlight>
                <a:schemeClr val="lt1"/>
              </a:highlight>
              <a:latin typeface="Calibri"/>
              <a:ea typeface="Calibri"/>
              <a:cs typeface="Calibri"/>
              <a:sym typeface="Calibri"/>
            </a:endParaRPr>
          </a:p>
          <a:p>
            <a:pPr indent="0" lvl="0" marL="0" rtl="0" algn="l">
              <a:spcBef>
                <a:spcPts val="900"/>
              </a:spcBef>
              <a:spcAft>
                <a:spcPts val="0"/>
              </a:spcAft>
              <a:buClr>
                <a:schemeClr val="dk1"/>
              </a:buClr>
              <a:buSzPts val="1100"/>
              <a:buFont typeface="Arial"/>
              <a:buNone/>
            </a:pPr>
            <a:r>
              <a:rPr lang="en" sz="1200">
                <a:solidFill>
                  <a:srgbClr val="4285F4"/>
                </a:solidFill>
                <a:highlight>
                  <a:schemeClr val="lt1"/>
                </a:highlight>
                <a:latin typeface="Calibri"/>
                <a:ea typeface="Calibri"/>
                <a:cs typeface="Calibri"/>
                <a:sym typeface="Calibri"/>
              </a:rPr>
              <a:t>[Optional] Because the concern and criticism against facial recognition in policing is rising, IBM CEO in 2020 said “We believe now is the time to begin a national dialogue on whether and how facial recognition technology should be employed by domestic law enforcement agencies,” </a:t>
            </a:r>
            <a:endParaRPr sz="1200">
              <a:solidFill>
                <a:srgbClr val="4285F4"/>
              </a:solidFill>
              <a:highlight>
                <a:schemeClr val="lt1"/>
              </a:highlight>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en" sz="1200">
                <a:solidFill>
                  <a:srgbClr val="4285F4"/>
                </a:solidFill>
                <a:highlight>
                  <a:schemeClr val="lt1"/>
                </a:highlight>
                <a:latin typeface="Calibri"/>
                <a:ea typeface="Calibri"/>
                <a:cs typeface="Calibri"/>
                <a:sym typeface="Calibri"/>
              </a:rPr>
              <a:t>If time permits ASK: Have any of you every experienced a bias while using a technology? Feel free to share.</a:t>
            </a:r>
            <a:endParaRPr sz="1200">
              <a:solidFill>
                <a:srgbClr val="4285F4"/>
              </a:solidFill>
              <a:highlight>
                <a:schemeClr val="lt1"/>
              </a:highlight>
              <a:latin typeface="Calibri"/>
              <a:ea typeface="Calibri"/>
              <a:cs typeface="Calibri"/>
              <a:sym typeface="Calibri"/>
            </a:endParaRPr>
          </a:p>
          <a:p>
            <a:pPr indent="0" lvl="0" marL="0" rtl="0" algn="l">
              <a:spcBef>
                <a:spcPts val="1400"/>
              </a:spcBef>
              <a:spcAft>
                <a:spcPts val="0"/>
              </a:spcAft>
              <a:buNone/>
            </a:pPr>
            <a:r>
              <a:rPr lang="en" sz="1200">
                <a:solidFill>
                  <a:srgbClr val="4285F4"/>
                </a:solidFill>
                <a:highlight>
                  <a:schemeClr val="lt1"/>
                </a:highlight>
                <a:latin typeface="Calibri"/>
                <a:ea typeface="Calibri"/>
                <a:cs typeface="Calibri"/>
                <a:sym typeface="Calibri"/>
              </a:rPr>
              <a:t>[Optional] My personal experience: I faced issues with speech recognition when Siri and Alexa were new to the market. They won’t understand my accent. Now their developers have expanded the accents that voice assistants can comprehend, and their is an option to train your assistant to recognize your accent by giving it more voice data. However, the challenges of many people still continues.</a:t>
            </a:r>
            <a:endParaRPr sz="1200">
              <a:solidFill>
                <a:srgbClr val="4285F4"/>
              </a:solidFill>
              <a:highlight>
                <a:schemeClr val="lt1"/>
              </a:highlight>
              <a:latin typeface="Calibri"/>
              <a:ea typeface="Calibri"/>
              <a:cs typeface="Calibri"/>
              <a:sym typeface="Calibri"/>
            </a:endParaRPr>
          </a:p>
          <a:p>
            <a:pPr indent="0" lvl="0" marL="0" rtl="0" algn="l">
              <a:lnSpc>
                <a:spcPct val="115000"/>
              </a:lnSpc>
              <a:spcBef>
                <a:spcPts val="1400"/>
              </a:spcBef>
              <a:spcAft>
                <a:spcPts val="0"/>
              </a:spcAft>
              <a:buNone/>
            </a:pPr>
            <a:r>
              <a:t/>
            </a:r>
            <a:endParaRPr sz="1200">
              <a:solidFill>
                <a:srgbClr val="4285F4"/>
              </a:solidFill>
              <a:highlight>
                <a:schemeClr val="lt1"/>
              </a:highlight>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c94ff87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c94ff87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Fannie &amp; Freddie, who “buy about half of all mortgages in America,” use “Classic FICO,” a credit scoring algorithm that determines “whether an applicant meets the minimum threshold necessary to even be considered for a conventional mortgage, currently a score of 620” </a:t>
            </a:r>
            <a:r>
              <a:rPr lang="en">
                <a:solidFill>
                  <a:schemeClr val="dk1"/>
                </a:solidFill>
              </a:rPr>
              <a:t>(Martinez and Kirchner). </a:t>
            </a:r>
            <a:r>
              <a:rPr lang="en"/>
              <a:t>This algorithm was made from data collected in the 90’s, and “It’s widely considered detrimental to people of color because it rewards traditional credit, to which White Americans have more access” </a:t>
            </a:r>
            <a:r>
              <a:rPr lang="en">
                <a:solidFill>
                  <a:schemeClr val="dk1"/>
                </a:solidFill>
              </a:rPr>
              <a:t>(Martinez and Kirchner). </a:t>
            </a:r>
            <a:r>
              <a:rPr lang="en"/>
              <a:t>Though newer and potentially fairer scoring algorithms exist, and though Fannie &amp; Freddie have been pressured to replace theirs, their regulator, </a:t>
            </a:r>
            <a:r>
              <a:rPr lang="en"/>
              <a:t>the Federal Housing Finance Agency,</a:t>
            </a:r>
            <a:r>
              <a:rPr lang="en"/>
              <a:t> has “expressed concern about the ‘cost and operational implications” if they would have to continually test new credit scoring models’ “ (Martinez and Kirchner). </a:t>
            </a:r>
            <a:r>
              <a:rPr b="1" lang="en"/>
              <a:t>This is just one example of how algorithms can, through certain (mis)uses of data incentivized by </a:t>
            </a:r>
            <a:r>
              <a:rPr b="1" lang="en"/>
              <a:t>monetary</a:t>
            </a:r>
            <a:r>
              <a:rPr b="1" lang="en"/>
              <a:t> interests, reinforce hegemonic material conditions and negatively affect our real lives in ways that are often mystified or otherwise made invisible to us.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Source of image: </a:t>
            </a:r>
            <a:r>
              <a:rPr i="1" lang="en"/>
              <a:t>The Markup</a:t>
            </a:r>
            <a:r>
              <a:rPr lang="en"/>
              <a:t>, HMDA Data, illustrations from </a:t>
            </a:r>
            <a:r>
              <a:rPr i="1" lang="en" u="sng">
                <a:solidFill>
                  <a:schemeClr val="hlink"/>
                </a:solidFill>
                <a:hlinkClick r:id="rId2"/>
              </a:rPr>
              <a:t>ProPublica</a:t>
            </a:r>
            <a:r>
              <a:rPr lang="en"/>
              <a:t>. “We applied the odds ratios from our regression to White applicants’ actual denial rates to calculate the number of denials for each racial and ethnic group above. These numbers are not the actual denials or actual number of applications in each location, but rather have been standardized for comparison. We rounded to the nearest person.”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Martinez, </a:t>
            </a:r>
            <a:r>
              <a:rPr lang="en">
                <a:solidFill>
                  <a:schemeClr val="dk1"/>
                </a:solidFill>
              </a:rPr>
              <a:t>Emmanuel</a:t>
            </a:r>
            <a:r>
              <a:rPr lang="en"/>
              <a:t> and Lauren Kirchner. “The Secret Bias Hidden in Mortgage-Approval Algorithms,” </a:t>
            </a:r>
            <a:r>
              <a:rPr i="1" lang="en"/>
              <a:t>The Markup</a:t>
            </a:r>
            <a:r>
              <a:rPr lang="en"/>
              <a:t>, Aug. 25, </a:t>
            </a:r>
            <a:r>
              <a:rPr lang="en">
                <a:solidFill>
                  <a:schemeClr val="dk1"/>
                </a:solidFill>
              </a:rPr>
              <a:t>2021. </a:t>
            </a:r>
            <a:r>
              <a:rPr lang="en"/>
              <a:t>Available at </a:t>
            </a:r>
            <a:r>
              <a:rPr lang="en" u="sng">
                <a:solidFill>
                  <a:schemeClr val="hlink"/>
                </a:solidFill>
                <a:hlinkClick r:id="rId3"/>
              </a:rPr>
              <a:t>https://themarkup.org/denied/2021/08/25/the-secret-bias-hidden-in-mortgage-approval-algorithms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0a4481e26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0a4481e26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https://www.kalzumeus.com/2010/06/17/falsehoods-programmers-believe-about-names/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https://shinesolutions.com/2018/01/08/falsehoods-programmers-believe-about-names-with-examples/</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0a4481e2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0a4481e2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ED0E0E"/>
                </a:solidFill>
                <a:highlight>
                  <a:schemeClr val="lt1"/>
                </a:highlight>
                <a:latin typeface="Calibri"/>
                <a:ea typeface="Calibri"/>
                <a:cs typeface="Calibri"/>
                <a:sym typeface="Calibri"/>
              </a:rPr>
              <a:t>Does the problem lie inherently only in the </a:t>
            </a:r>
            <a:r>
              <a:rPr b="1" lang="en" sz="1200">
                <a:solidFill>
                  <a:srgbClr val="ED0E0E"/>
                </a:solidFill>
                <a:highlight>
                  <a:schemeClr val="lt1"/>
                </a:highlight>
                <a:latin typeface="Calibri"/>
                <a:ea typeface="Calibri"/>
                <a:cs typeface="Calibri"/>
                <a:sym typeface="Calibri"/>
              </a:rPr>
              <a:t>algorithm</a:t>
            </a:r>
            <a:r>
              <a:rPr lang="en" sz="1200">
                <a:solidFill>
                  <a:srgbClr val="ED0E0E"/>
                </a:solidFill>
                <a:highlight>
                  <a:schemeClr val="lt1"/>
                </a:highlight>
                <a:latin typeface="Calibri"/>
                <a:ea typeface="Calibri"/>
                <a:cs typeface="Calibri"/>
                <a:sym typeface="Calibri"/>
              </a:rPr>
              <a:t> or also its </a:t>
            </a:r>
            <a:r>
              <a:rPr b="1" lang="en" sz="1200">
                <a:solidFill>
                  <a:srgbClr val="ED0E0E"/>
                </a:solidFill>
                <a:highlight>
                  <a:schemeClr val="lt1"/>
                </a:highlight>
                <a:latin typeface="Calibri"/>
                <a:ea typeface="Calibri"/>
                <a:cs typeface="Calibri"/>
                <a:sym typeface="Calibri"/>
              </a:rPr>
              <a:t>application</a:t>
            </a:r>
            <a:r>
              <a:rPr lang="en" sz="1200">
                <a:solidFill>
                  <a:srgbClr val="ED0E0E"/>
                </a:solidFill>
                <a:highlight>
                  <a:schemeClr val="lt1"/>
                </a:highlight>
                <a:latin typeface="Calibri"/>
                <a:ea typeface="Calibri"/>
                <a:cs typeface="Calibri"/>
                <a:sym typeface="Calibri"/>
              </a:rPr>
              <a:t>? What do you think? </a:t>
            </a:r>
            <a:endParaRPr sz="1200">
              <a:solidFill>
                <a:srgbClr val="ED0E0E"/>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4285F4"/>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highlight>
                  <a:schemeClr val="lt1"/>
                </a:highlight>
                <a:latin typeface="Calibri"/>
                <a:ea typeface="Calibri"/>
                <a:cs typeface="Calibri"/>
                <a:sym typeface="Calibri"/>
              </a:rPr>
              <a:t>Not all algorithms or AI is bad! Algorithms, Machine Learning and Data Analytics are increasingly being used to study, analyze and solve some of the world’s most complex problems. From climate change to COVID! </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Check out the work the Network Science Institute at Northeastern has been doing on COVID-19. They are using big data to study and predict outbreaks, analyzing the factors that are likely to affect the spread like travel, geography, demographics etc.</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AI is helping save human lives, for instance by predicting the likelihood of cancer. </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highlight>
                  <a:schemeClr val="lt1"/>
                </a:highlight>
                <a:latin typeface="Calibri"/>
                <a:ea typeface="Calibri"/>
                <a:cs typeface="Calibri"/>
                <a:sym typeface="Calibri"/>
              </a:rPr>
              <a:t>When used along with human expertise and experience, and implemented in a way that fosters transparency with the community, AI can process a variety of materials much more quickly than humans and help professionals work more efficiently</a:t>
            </a:r>
            <a:endParaRPr sz="1200">
              <a:solidFill>
                <a:schemeClr val="dk1"/>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4285F4"/>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0a4481e26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0a4481e26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200">
              <a:solidFill>
                <a:schemeClr val="dk1"/>
              </a:solidFill>
              <a:highlight>
                <a:schemeClr val="accent4"/>
              </a:highlight>
            </a:endParaRPr>
          </a:p>
          <a:p>
            <a:pPr indent="0" lvl="0" marL="0" rtl="0" algn="l">
              <a:lnSpc>
                <a:spcPct val="115000"/>
              </a:lnSpc>
              <a:spcBef>
                <a:spcPts val="1200"/>
              </a:spcBef>
              <a:spcAft>
                <a:spcPts val="0"/>
              </a:spcAft>
              <a:buNone/>
            </a:pPr>
            <a:r>
              <a:rPr lang="en" sz="1200"/>
              <a:t>From: </a:t>
            </a:r>
            <a:r>
              <a:rPr i="1" lang="en" sz="1200">
                <a:solidFill>
                  <a:schemeClr val="accent1"/>
                </a:solidFill>
                <a:highlight>
                  <a:srgbClr val="FFFFFF"/>
                </a:highlight>
              </a:rPr>
              <a:t>4. “What Gets Counted Counts” Principle #4 of Data Feminism is to Rethink Binaries and Hierarchies. Data feminism requires us to challenge the gender binary, along with other systems of counting and classification that perpetuate oppression. by </a:t>
            </a:r>
            <a:r>
              <a:rPr i="1" lang="en" sz="1200">
                <a:solidFill>
                  <a:schemeClr val="accent1"/>
                </a:solidFill>
                <a:highlight>
                  <a:srgbClr val="FFFFFF"/>
                </a:highlight>
                <a:uFill>
                  <a:noFill/>
                </a:uFill>
                <a:hlinkClick r:id="rId2">
                  <a:extLst>
                    <a:ext uri="{A12FA001-AC4F-418D-AE19-62706E023703}">
                      <ahyp:hlinkClr val="tx"/>
                    </a:ext>
                  </a:extLst>
                </a:hlinkClick>
              </a:rPr>
              <a:t>Catherine D'Ignazio</a:t>
            </a:r>
            <a:r>
              <a:rPr i="1" lang="en" sz="1200">
                <a:solidFill>
                  <a:schemeClr val="accent1"/>
                </a:solidFill>
                <a:highlight>
                  <a:srgbClr val="FFFFFF"/>
                </a:highlight>
              </a:rPr>
              <a:t> and </a:t>
            </a:r>
            <a:r>
              <a:rPr i="1" lang="en" sz="1200">
                <a:solidFill>
                  <a:schemeClr val="accent1"/>
                </a:solidFill>
                <a:highlight>
                  <a:srgbClr val="FFFFFF"/>
                </a:highlight>
                <a:uFill>
                  <a:noFill/>
                </a:uFill>
                <a:hlinkClick r:id="rId3">
                  <a:extLst>
                    <a:ext uri="{A12FA001-AC4F-418D-AE19-62706E023703}">
                      <ahyp:hlinkClr val="tx"/>
                    </a:ext>
                  </a:extLst>
                </a:hlinkClick>
              </a:rPr>
              <a:t>Lauren Klein</a:t>
            </a:r>
            <a:r>
              <a:rPr i="1" lang="en" sz="1200">
                <a:solidFill>
                  <a:schemeClr val="accent1"/>
                </a:solidFill>
                <a:highlight>
                  <a:srgbClr val="FFFFFF"/>
                </a:highlight>
              </a:rPr>
              <a:t> (2020) (https://data-feminism.mitpress.mit.edu/pub/h1w0nbqp/release/3)</a:t>
            </a:r>
            <a:endParaRPr i="1" sz="1200">
              <a:solidFill>
                <a:schemeClr val="accent1"/>
              </a:solidFill>
              <a:highlight>
                <a:srgbClr val="FFFFFF"/>
              </a:highlight>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“What gets counted counts,” feminist geographer Joni Seager has asserted, and Munir is one person who understands that.undefined What is counted—like being a man or a woman—often becomes the basis for policymaking and resource allocation. By contrast, what is not counted—like being nonbinary—becomes invisible (although there are also good reasons for being invisible in some contexts, and we’ll come back to those shortly). Seager’s research focus is gender, the environment, and policy (see figure 4.1), and she points out that there is more global data on gender being collected than ever before. And yet, these data collection efforts often still leave many people out, including nonbinary people, lesbians, and older women. Even among those who are counted, they tend to be asked very narrow questions about their lives. “Women in poor countries seem to be asked about 6 times a day what kind of contraception they use,” Seager quipped in a lecture at the Boston Public Library. “But they are not asked about whether they have access to abortion. They are not asked about what sports they like to play.”</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0a4481e2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00a4481e26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3061FF"/>
                </a:solidFill>
              </a:rPr>
              <a:t>Ask students to turn and talk to create a working definition for “big data”</a:t>
            </a:r>
            <a:endParaRPr b="1">
              <a:solidFill>
                <a:srgbClr val="3061FF"/>
              </a:solidFill>
            </a:endParaRPr>
          </a:p>
          <a:p>
            <a:pPr indent="-298450" lvl="0" marL="457200" rtl="0" algn="l">
              <a:lnSpc>
                <a:spcPct val="100000"/>
              </a:lnSpc>
              <a:spcBef>
                <a:spcPts val="0"/>
              </a:spcBef>
              <a:spcAft>
                <a:spcPts val="0"/>
              </a:spcAft>
              <a:buClr>
                <a:srgbClr val="3061FF"/>
              </a:buClr>
              <a:buSzPts val="1100"/>
              <a:buChar char="-"/>
            </a:pPr>
            <a:r>
              <a:rPr lang="en">
                <a:solidFill>
                  <a:srgbClr val="3061FF"/>
                </a:solidFill>
              </a:rPr>
              <a:t> IF ON ZOOM - have students all share their </a:t>
            </a:r>
            <a:r>
              <a:rPr lang="en">
                <a:solidFill>
                  <a:srgbClr val="3061FF"/>
                </a:solidFill>
              </a:rPr>
              <a:t>definitions</a:t>
            </a:r>
            <a:r>
              <a:rPr lang="en">
                <a:solidFill>
                  <a:srgbClr val="3061FF"/>
                </a:solidFill>
              </a:rPr>
              <a:t> in the chat, read definitions aloud or paraphrase them, if time permits and definitions are insufficiently clear ask (no more than 2-4) students follow up question on their definition (“tell me more about what you’re thinking…”)</a:t>
            </a:r>
            <a:endParaRPr>
              <a:solidFill>
                <a:srgbClr val="3061FF"/>
              </a:solidFill>
            </a:endParaRPr>
          </a:p>
          <a:p>
            <a:pPr indent="-298450" lvl="0" marL="457200" rtl="0" algn="l">
              <a:lnSpc>
                <a:spcPct val="100000"/>
              </a:lnSpc>
              <a:spcBef>
                <a:spcPts val="0"/>
              </a:spcBef>
              <a:spcAft>
                <a:spcPts val="0"/>
              </a:spcAft>
              <a:buClr>
                <a:srgbClr val="3061FF"/>
              </a:buClr>
              <a:buSzPts val="1100"/>
              <a:buChar char="-"/>
            </a:pPr>
            <a:r>
              <a:rPr lang="en">
                <a:solidFill>
                  <a:srgbClr val="3061FF"/>
                </a:solidFill>
              </a:rPr>
              <a:t>IF IN PERSON - invite 3-5 students to share their </a:t>
            </a:r>
            <a:r>
              <a:rPr lang="en">
                <a:solidFill>
                  <a:srgbClr val="3061FF"/>
                </a:solidFill>
              </a:rPr>
              <a:t>definition</a:t>
            </a:r>
            <a:r>
              <a:rPr lang="en">
                <a:solidFill>
                  <a:srgbClr val="3061FF"/>
                </a:solidFill>
              </a:rPr>
              <a:t> or their partners’ definition</a:t>
            </a:r>
            <a:endParaRPr>
              <a:solidFill>
                <a:srgbClr val="3061FF"/>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0a4481e26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00a4481e26_0_2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More Qs:</a:t>
            </a:r>
            <a:endParaRPr/>
          </a:p>
          <a:p>
            <a:pPr indent="-374650" lvl="0" marL="457200" rtl="0" algn="l">
              <a:lnSpc>
                <a:spcPct val="115000"/>
              </a:lnSpc>
              <a:spcBef>
                <a:spcPts val="0"/>
              </a:spcBef>
              <a:spcAft>
                <a:spcPts val="0"/>
              </a:spcAft>
              <a:buClr>
                <a:srgbClr val="666666"/>
              </a:buClr>
              <a:buSzPts val="2300"/>
              <a:buFont typeface="Cambria"/>
              <a:buChar char="●"/>
            </a:pPr>
            <a:r>
              <a:rPr lang="en" sz="2300">
                <a:solidFill>
                  <a:srgbClr val="666666"/>
                </a:solidFill>
                <a:latin typeface="Cambria"/>
                <a:ea typeface="Cambria"/>
                <a:cs typeface="Cambria"/>
                <a:sym typeface="Cambria"/>
              </a:rPr>
              <a:t>Do you see any commonalities among the risks? How would you address them?</a:t>
            </a:r>
            <a:endParaRPr sz="2300">
              <a:solidFill>
                <a:srgbClr val="666666"/>
              </a:solidFill>
              <a:latin typeface="Cambria"/>
              <a:ea typeface="Cambria"/>
              <a:cs typeface="Cambria"/>
              <a:sym typeface="Cambria"/>
            </a:endParaRPr>
          </a:p>
          <a:p>
            <a:pPr indent="-374650" lvl="0" marL="457200" rtl="0" algn="l">
              <a:lnSpc>
                <a:spcPct val="115000"/>
              </a:lnSpc>
              <a:spcBef>
                <a:spcPts val="0"/>
              </a:spcBef>
              <a:spcAft>
                <a:spcPts val="0"/>
              </a:spcAft>
              <a:buClr>
                <a:srgbClr val="666666"/>
              </a:buClr>
              <a:buSzPts val="2300"/>
              <a:buFont typeface="Cambria"/>
              <a:buChar char="●"/>
            </a:pPr>
            <a:r>
              <a:rPr lang="en" sz="2300">
                <a:solidFill>
                  <a:srgbClr val="666666"/>
                </a:solidFill>
                <a:latin typeface="Cambria"/>
                <a:ea typeface="Cambria"/>
                <a:cs typeface="Cambria"/>
                <a:sym typeface="Cambria"/>
              </a:rPr>
              <a:t>In any given research project, which concerns take precedent when it comes to data collection and ethical use of collected data?</a:t>
            </a:r>
            <a:endParaRPr sz="2300">
              <a:solidFill>
                <a:srgbClr val="666666"/>
              </a:solidFill>
              <a:latin typeface="Cambria"/>
              <a:ea typeface="Cambria"/>
              <a:cs typeface="Cambria"/>
              <a:sym typeface="Cambria"/>
            </a:endParaRPr>
          </a:p>
          <a:p>
            <a:pPr indent="-374650" lvl="0" marL="457200" rtl="0" algn="l">
              <a:lnSpc>
                <a:spcPct val="115000"/>
              </a:lnSpc>
              <a:spcBef>
                <a:spcPts val="0"/>
              </a:spcBef>
              <a:spcAft>
                <a:spcPts val="0"/>
              </a:spcAft>
              <a:buClr>
                <a:srgbClr val="666666"/>
              </a:buClr>
              <a:buSzPts val="2300"/>
              <a:buFont typeface="Cambria"/>
              <a:buChar char="●"/>
            </a:pPr>
            <a:r>
              <a:rPr lang="en" sz="2300">
                <a:solidFill>
                  <a:srgbClr val="666666"/>
                </a:solidFill>
                <a:latin typeface="Cambria"/>
                <a:ea typeface="Cambria"/>
                <a:cs typeface="Cambria"/>
                <a:sym typeface="Cambria"/>
              </a:rPr>
              <a:t>“Big Data” is a vague term that can refer to many different phenomena at once. What are some other terms you would use in order to think about these issues more precisely?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0a4481e26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00a4481e26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n" sz="1200">
                <a:solidFill>
                  <a:schemeClr val="dk1"/>
                </a:solidFill>
                <a:highlight>
                  <a:srgbClr val="FFFFFF"/>
                </a:highlight>
                <a:latin typeface="Calibri"/>
                <a:ea typeface="Calibri"/>
                <a:cs typeface="Calibri"/>
                <a:sym typeface="Calibri"/>
              </a:rPr>
              <a:t>I will end this exercise by saying - In this modern era, machine learning and artificial intelligence are becoming ubiquitous, and decisions are increasingly automated and being processed by algorithms. Hence, it is important to remember that algorithms can be biased and we should remain critical of the recommendations from artificial intelligence. Privacy law experts believe that the codes and data for artificial intelligence and algorithms that impact people's life should be made more fair and transparent.</a:t>
            </a:r>
            <a:endParaRPr sz="1200">
              <a:solidFill>
                <a:schemeClr val="dk1"/>
              </a:solidFill>
              <a:highlight>
                <a:srgbClr val="FFFFFF"/>
              </a:highlight>
              <a:latin typeface="Calibri"/>
              <a:ea typeface="Calibri"/>
              <a:cs typeface="Calibri"/>
              <a:sym typeface="Calibri"/>
            </a:endParaRPr>
          </a:p>
          <a:p>
            <a:pPr indent="0" lvl="0" marL="0" rtl="0" algn="l">
              <a:spcBef>
                <a:spcPts val="900"/>
              </a:spcBef>
              <a:spcAft>
                <a:spcPts val="0"/>
              </a:spcAft>
              <a:buClr>
                <a:schemeClr val="dk1"/>
              </a:buClr>
              <a:buSzPts val="1100"/>
              <a:buFont typeface="Arial"/>
              <a:buNone/>
            </a:pPr>
            <a:r>
              <a:t/>
            </a:r>
            <a:endParaRPr sz="1200">
              <a:solidFill>
                <a:srgbClr val="4285F4"/>
              </a:solidFill>
              <a:highlight>
                <a:srgbClr val="FFFFFF"/>
              </a:highlight>
              <a:latin typeface="Calibri"/>
              <a:ea typeface="Calibri"/>
              <a:cs typeface="Calibri"/>
              <a:sym typeface="Calibri"/>
            </a:endParaRPr>
          </a:p>
          <a:p>
            <a:pPr indent="0" lvl="0" marL="0" rtl="0" algn="l">
              <a:spcBef>
                <a:spcPts val="900"/>
              </a:spcBef>
              <a:spcAft>
                <a:spcPts val="0"/>
              </a:spcAft>
              <a:buNone/>
            </a:pPr>
            <a:r>
              <a:rPr lang="en">
                <a:solidFill>
                  <a:srgbClr val="4285F4"/>
                </a:solidFill>
              </a:rPr>
              <a:t>Read the Slide</a:t>
            </a:r>
            <a:endParaRPr>
              <a:solidFill>
                <a:srgbClr val="4285F4"/>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a5a25a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a5a25a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a5a25a0a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a5a25a0a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684259d2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684259d2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a5a25a0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a5a25a0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4d4599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4d4599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Student Inquiry Activity:</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is going on in this graphic?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How do </a:t>
            </a:r>
            <a:r>
              <a:rPr b="1" i="1" lang="en" sz="1400"/>
              <a:t>structural, procedural, instrumental, and distributive</a:t>
            </a:r>
            <a:r>
              <a:rPr b="1" lang="en" sz="1400"/>
              <a:t> </a:t>
            </a:r>
            <a:r>
              <a:rPr lang="en" sz="1400"/>
              <a:t>data justice relate to one another?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which points in the process of data collection, data </a:t>
            </a:r>
            <a:r>
              <a:rPr lang="en" sz="1400"/>
              <a:t>analysis</a:t>
            </a:r>
            <a:r>
              <a:rPr lang="en" sz="1400"/>
              <a:t>, and application of findings can we aim to be more judicious and equitable?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https://onlinelibrary.wiley.com/doi/full/10.1111/1468-5973.12335</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058304715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058304715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Cambria"/>
                <a:ea typeface="Cambria"/>
                <a:cs typeface="Cambria"/>
                <a:sym typeface="Cambria"/>
              </a:rPr>
              <a:t>Structural Data Justice</a:t>
            </a:r>
            <a:r>
              <a:rPr lang="en" sz="1400">
                <a:solidFill>
                  <a:schemeClr val="dk1"/>
                </a:solidFill>
                <a:latin typeface="Cambria"/>
                <a:ea typeface="Cambria"/>
                <a:cs typeface="Cambria"/>
                <a:sym typeface="Cambria"/>
              </a:rPr>
              <a:t> refers to the </a:t>
            </a:r>
            <a:r>
              <a:rPr b="1" lang="en" sz="1400">
                <a:solidFill>
                  <a:schemeClr val="dk1"/>
                </a:solidFill>
                <a:latin typeface="Cambria"/>
                <a:ea typeface="Cambria"/>
                <a:cs typeface="Cambria"/>
                <a:sym typeface="Cambria"/>
              </a:rPr>
              <a:t>ways in which a data project’s social context and execution affects all other dimensions of data justice</a:t>
            </a:r>
            <a:r>
              <a:rPr lang="en" sz="1400">
                <a:solidFill>
                  <a:schemeClr val="dk1"/>
                </a:solidFill>
                <a:latin typeface="Cambria"/>
                <a:ea typeface="Cambria"/>
                <a:cs typeface="Cambria"/>
                <a:sym typeface="Cambria"/>
              </a:rPr>
              <a:t>. In terms of e-resilience, it looks at how resources and social connections (social capital) are structured and (re)produced through information communication technologies (ICTs)</a:t>
            </a:r>
            <a:endParaRPr sz="1400">
              <a:solidFill>
                <a:schemeClr val="dk1"/>
              </a:solidFill>
            </a:endParaRPr>
          </a:p>
          <a:p>
            <a:pPr indent="0" lvl="0" marL="0" rtl="0" algn="l">
              <a:spcBef>
                <a:spcPts val="160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highlight>
                  <a:schemeClr val="accent4"/>
                </a:highlight>
              </a:rPr>
              <a:t>Shunan to a</a:t>
            </a:r>
            <a:r>
              <a:rPr lang="en" sz="1400">
                <a:solidFill>
                  <a:schemeClr val="dk1"/>
                </a:solidFill>
                <a:highlight>
                  <a:schemeClr val="accent4"/>
                </a:highlight>
              </a:rPr>
              <a:t>dd more to describe what this </a:t>
            </a:r>
            <a:r>
              <a:rPr lang="en" sz="1400">
                <a:solidFill>
                  <a:schemeClr val="dk1"/>
                </a:solidFill>
                <a:highlight>
                  <a:schemeClr val="accent4"/>
                </a:highlight>
              </a:rPr>
              <a:t>step</a:t>
            </a:r>
            <a:r>
              <a:rPr lang="en" sz="1400">
                <a:solidFill>
                  <a:schemeClr val="dk1"/>
                </a:solidFill>
                <a:highlight>
                  <a:schemeClr val="accent4"/>
                </a:highlight>
              </a:rPr>
              <a:t> in the process looks/sounds like</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sz="1400">
                <a:solidFill>
                  <a:schemeClr val="dk1"/>
                </a:solidFill>
              </a:rPr>
              <a:t>Structural data justice is situated within a concern for the relationship between data and structural inequality and propose a means of systematically analysing data justice in development contexts. It focuses on the degree to which the interests and power in wider society support fair outcomes in other forms of data justice.</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Can you think of an example of Structural data justice/ Rights-based data justice</a:t>
            </a:r>
            <a:r>
              <a:rPr lang="en" sz="1400">
                <a:solidFill>
                  <a:schemeClr val="dk1"/>
                </a:solidFill>
              </a:rPr>
              <a:t> (or </a:t>
            </a:r>
            <a:r>
              <a:rPr i="1" lang="en" sz="1400">
                <a:solidFill>
                  <a:schemeClr val="dk1"/>
                </a:solidFill>
              </a:rPr>
              <a:t>injustice</a:t>
            </a:r>
            <a:r>
              <a:rPr lang="en" sz="1400">
                <a:solidFill>
                  <a:schemeClr val="dk1"/>
                </a:solidFill>
              </a:rPr>
              <a:t>)</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u="sng">
                <a:solidFill>
                  <a:schemeClr val="dk1"/>
                </a:solidFill>
                <a:hlinkClick r:id="rId2">
                  <a:extLst>
                    <a:ext uri="{A12FA001-AC4F-418D-AE19-62706E023703}">
                      <ahyp:hlinkClr val="tx"/>
                    </a:ext>
                  </a:extLst>
                </a:hlinkClick>
              </a:rPr>
              <a:t>https://onlinelibrary.wiley.com/doi/full/10.1111/1468-5973.12335</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Structural data justice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58304715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58304715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b="1" lang="en" sz="1400">
                <a:solidFill>
                  <a:schemeClr val="dk1"/>
                </a:solidFill>
                <a:latin typeface="Cambria"/>
                <a:ea typeface="Cambria"/>
                <a:cs typeface="Cambria"/>
                <a:sym typeface="Cambria"/>
              </a:rPr>
              <a:t>Procedural</a:t>
            </a:r>
            <a:r>
              <a:rPr b="1" lang="en" sz="1400">
                <a:solidFill>
                  <a:schemeClr val="dk1"/>
                </a:solidFill>
                <a:latin typeface="Cambria"/>
                <a:ea typeface="Cambria"/>
                <a:cs typeface="Cambria"/>
                <a:sym typeface="Cambria"/>
              </a:rPr>
              <a:t> Data Justice</a:t>
            </a:r>
            <a:r>
              <a:rPr lang="en" sz="1400">
                <a:solidFill>
                  <a:schemeClr val="dk1"/>
                </a:solidFill>
                <a:latin typeface="Cambria"/>
                <a:ea typeface="Cambria"/>
                <a:cs typeface="Cambria"/>
                <a:sym typeface="Cambria"/>
              </a:rPr>
              <a:t> refers to fairness in </a:t>
            </a:r>
            <a:r>
              <a:rPr b="1" lang="en" sz="1400">
                <a:solidFill>
                  <a:schemeClr val="dk1"/>
                </a:solidFill>
                <a:latin typeface="Cambria"/>
                <a:ea typeface="Cambria"/>
                <a:cs typeface="Cambria"/>
                <a:sym typeface="Cambria"/>
              </a:rPr>
              <a:t>how data are handled, whether the process implemented based on its initiatives</a:t>
            </a:r>
            <a:endParaRPr b="1" sz="1400">
              <a:solidFill>
                <a:schemeClr val="dk1"/>
              </a:solidFill>
            </a:endParaRPr>
          </a:p>
          <a:p>
            <a:pPr indent="0" lvl="0" marL="0" rtl="0" algn="l">
              <a:spcBef>
                <a:spcPts val="1600"/>
              </a:spcBef>
              <a:spcAft>
                <a:spcPts val="0"/>
              </a:spcAft>
              <a:buNone/>
            </a:pPr>
            <a:r>
              <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accent4"/>
                </a:highlight>
              </a:rPr>
              <a:t>Shunan to add more to describe what this step in the process looks/sounds like</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Can you think of an example of Procedural data justice (or </a:t>
            </a:r>
            <a:r>
              <a:rPr i="1" lang="en" sz="1400">
                <a:solidFill>
                  <a:schemeClr val="dk1"/>
                </a:solidFill>
              </a:rPr>
              <a:t>injustice</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https://onlinelibrary.wiley.com/doi/full/10.1111/1468-5973.12335</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58304715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58304715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mbria"/>
                <a:ea typeface="Cambria"/>
                <a:cs typeface="Cambria"/>
                <a:sym typeface="Cambria"/>
              </a:rPr>
              <a:t>Instrumental data justice looks at </a:t>
            </a:r>
            <a:r>
              <a:rPr b="1" lang="en" sz="1400">
                <a:solidFill>
                  <a:schemeClr val="dk1"/>
                </a:solidFill>
                <a:latin typeface="Cambria"/>
                <a:ea typeface="Cambria"/>
                <a:cs typeface="Cambria"/>
                <a:sym typeface="Cambria"/>
              </a:rPr>
              <a:t>how fair the outcomes are</a:t>
            </a:r>
            <a:r>
              <a:rPr lang="en" sz="1400">
                <a:solidFill>
                  <a:schemeClr val="dk1"/>
                </a:solidFill>
                <a:latin typeface="Cambria"/>
                <a:ea typeface="Cambria"/>
                <a:cs typeface="Cambria"/>
                <a:sym typeface="Cambria"/>
              </a:rPr>
              <a:t> of the decisions and actions taken based on data (Heeks, </a:t>
            </a:r>
            <a:r>
              <a:rPr b="1" lang="en" sz="1400" u="sng">
                <a:solidFill>
                  <a:schemeClr val="dk1"/>
                </a:solidFill>
                <a:latin typeface="Cambria"/>
                <a:ea typeface="Cambria"/>
                <a:cs typeface="Cambria"/>
                <a:sym typeface="Cambria"/>
                <a:hlinkClick r:id="rId2">
                  <a:extLst>
                    <a:ext uri="{A12FA001-AC4F-418D-AE19-62706E023703}">
                      <ahyp:hlinkClr val="tx"/>
                    </a:ext>
                  </a:extLst>
                </a:hlinkClick>
              </a:rPr>
              <a:t>2017</a:t>
            </a:r>
            <a:r>
              <a:rPr lang="en" sz="1400">
                <a:solidFill>
                  <a:schemeClr val="dk1"/>
                </a:solidFill>
                <a:latin typeface="Cambria"/>
                <a:ea typeface="Cambria"/>
                <a:cs typeface="Cambria"/>
                <a:sym typeface="Cambria"/>
              </a:rPr>
              <a:t>). It refers to fairness in the results of data being used.</a:t>
            </a:r>
            <a:endParaRPr sz="1400">
              <a:solidFill>
                <a:schemeClr val="dk1"/>
              </a:solidFill>
            </a:endParaRPr>
          </a:p>
          <a:p>
            <a:pPr indent="0" lvl="0" marL="0" rtl="0" algn="l">
              <a:spcBef>
                <a:spcPts val="1600"/>
              </a:spcBef>
              <a:spcAft>
                <a:spcPts val="0"/>
              </a:spcAft>
              <a:buNone/>
            </a:pPr>
            <a:r>
              <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accent4"/>
                </a:highlight>
              </a:rPr>
              <a:t>Shunan to add more to describe what this step in the process looks/sounds like</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Can you think of an example of Instrumental data justice (or </a:t>
            </a:r>
            <a:r>
              <a:rPr i="1" lang="en" sz="1400">
                <a:solidFill>
                  <a:schemeClr val="dk1"/>
                </a:solidFill>
              </a:rPr>
              <a:t>injustice</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https://onlinelibrary.wiley.com/doi/full/10.1111/1468-5973.12335</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0a4481e26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0a4481e2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D0E0E"/>
                </a:solidFill>
              </a:rPr>
              <a:t>Instructor: </a:t>
            </a:r>
            <a:r>
              <a:rPr lang="en">
                <a:solidFill>
                  <a:srgbClr val="ED0E0E"/>
                </a:solidFill>
              </a:rPr>
              <a:t>give the students a moment to gloss the slide, then click to animate the three additional fly-in data/minute stats.</a:t>
            </a:r>
            <a:endParaRPr>
              <a:solidFill>
                <a:srgbClr val="ED0E0E"/>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ED0E0E"/>
                </a:solidFill>
              </a:rPr>
              <a:t>[CLICK] </a:t>
            </a:r>
            <a:r>
              <a:rPr lang="en"/>
              <a:t>Not to mention 2.1 million snaps shared, </a:t>
            </a:r>
            <a:r>
              <a:rPr lang="en">
                <a:solidFill>
                  <a:srgbClr val="ED0E0E"/>
                </a:solidFill>
              </a:rPr>
              <a:t>[CLICK] </a:t>
            </a:r>
            <a:r>
              <a:rPr lang="en"/>
              <a:t>3.8 million google search queries, </a:t>
            </a:r>
            <a:r>
              <a:rPr lang="en">
                <a:solidFill>
                  <a:srgbClr val="ED0E0E"/>
                </a:solidFill>
              </a:rPr>
              <a:t>[CLICK] </a:t>
            </a:r>
            <a:r>
              <a:rPr lang="en"/>
              <a:t>4.5 million videos are watched on youtube, and 188 million emails are sent around the world.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LOT of data generated each minute!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These numbers are from 2019 </a:t>
            </a:r>
            <a:r>
              <a:rPr lang="en">
                <a:solidFill>
                  <a:schemeClr val="dk1"/>
                </a:solidFill>
              </a:rPr>
              <a:t> </a:t>
            </a:r>
            <a:r>
              <a:rPr lang="en">
                <a:solidFill>
                  <a:schemeClr val="dk1"/>
                </a:solidFill>
              </a:rPr>
              <a:t>2 years ago</a:t>
            </a:r>
            <a:r>
              <a:rPr lang="en">
                <a:solidFill>
                  <a:schemeClr val="dk1"/>
                </a:solidFill>
              </a:rPr>
              <a:t> - imagine how they will increase and new categories will be added as time goes on. Source: </a:t>
            </a:r>
            <a:r>
              <a:rPr lang="en" sz="1050">
                <a:solidFill>
                  <a:srgbClr val="3C4043"/>
                </a:solidFill>
                <a:highlight>
                  <a:srgbClr val="FFFFFF"/>
                </a:highlight>
                <a:latin typeface="Roboto"/>
                <a:ea typeface="Roboto"/>
                <a:cs typeface="Roboto"/>
                <a:sym typeface="Roboto"/>
              </a:rPr>
              <a:t>Andre, L. 2021. "53 Important Statistics About How Much Data Is Created Every Day". Finance Online.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1A73E8"/>
                </a:solidFill>
                <a:uFill>
                  <a:noFill/>
                </a:uFill>
                <a:latin typeface="Roboto"/>
                <a:ea typeface="Roboto"/>
                <a:cs typeface="Roboto"/>
                <a:sym typeface="Roboto"/>
                <a:hlinkClick r:id="rId2">
                  <a:extLst>
                    <a:ext uri="{A12FA001-AC4F-418D-AE19-62706E023703}">
                      <ahyp:hlinkClr val="tx"/>
                    </a:ext>
                  </a:extLst>
                </a:hlinkClick>
              </a:rPr>
              <a:t>https://financesonline.com/how-much-data-is-created-every-day/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 to consider:</a:t>
            </a:r>
            <a:endParaRPr/>
          </a:p>
          <a:p>
            <a:pPr indent="-298450" lvl="0" marL="457200" rtl="0" algn="l">
              <a:spcBef>
                <a:spcPts val="0"/>
              </a:spcBef>
              <a:spcAft>
                <a:spcPts val="0"/>
              </a:spcAft>
              <a:buSzPts val="1100"/>
              <a:buChar char="-"/>
            </a:pPr>
            <a:r>
              <a:rPr lang="en">
                <a:solidFill>
                  <a:schemeClr val="dk1"/>
                </a:solidFill>
              </a:rPr>
              <a:t>How does this much data get collected, stored and analyzed? And by whom?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is this volume and kind of data collection similar to and different from the ‘old’ ways of collecting data, as in archives and databases?</a:t>
            </a:r>
            <a:endParaRPr>
              <a:solidFill>
                <a:schemeClr val="dk1"/>
              </a:solidFill>
            </a:endParaRPr>
          </a:p>
          <a:p>
            <a:pPr indent="-298450" lvl="0" marL="457200" rtl="0" algn="l">
              <a:spcBef>
                <a:spcPts val="0"/>
              </a:spcBef>
              <a:spcAft>
                <a:spcPts val="0"/>
              </a:spcAft>
              <a:buSzPts val="1100"/>
              <a:buChar char="-"/>
            </a:pPr>
            <a:r>
              <a:rPr lang="en"/>
              <a:t>If you were a historian 30 years from now, where would you start to learn about life as a college student in 2021, when so much of our lives are lived in these digital spaces?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Andre, L. 2021. "53 Important Statistics About How Much Data Is Created Every Day". Finance Online.</a:t>
            </a:r>
            <a:endParaRPr sz="1050">
              <a:solidFill>
                <a:srgbClr val="3C4043"/>
              </a:solidFill>
              <a:highlight>
                <a:srgbClr val="FFFFFF"/>
              </a:highlight>
              <a:latin typeface="Roboto"/>
              <a:ea typeface="Roboto"/>
              <a:cs typeface="Roboto"/>
              <a:sym typeface="Roboto"/>
            </a:endParaRPr>
          </a:p>
          <a:p>
            <a:pPr indent="0" lvl="0" marL="457200" rtl="0" algn="l">
              <a:spcBef>
                <a:spcPts val="0"/>
              </a:spcBef>
              <a:spcAft>
                <a:spcPts val="0"/>
              </a:spcAft>
              <a:buNone/>
            </a:pPr>
            <a:r>
              <a:rPr lang="en" sz="1050">
                <a:solidFill>
                  <a:srgbClr val="1A73E8"/>
                </a:solidFill>
                <a:uFill>
                  <a:noFill/>
                </a:uFill>
                <a:latin typeface="Roboto"/>
                <a:ea typeface="Roboto"/>
                <a:cs typeface="Roboto"/>
                <a:sym typeface="Roboto"/>
                <a:hlinkClick r:id="rId3">
                  <a:extLst>
                    <a:ext uri="{A12FA001-AC4F-418D-AE19-62706E023703}">
                      <ahyp:hlinkClr val="tx"/>
                    </a:ext>
                  </a:extLst>
                </a:hlinkClick>
              </a:rPr>
              <a:t>https://financesonline.com/how-much-data-is-created-every-day/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58304715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58304715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Structure + Access + Mobilization = OUTCOME (who gets what?)</a:t>
            </a:r>
            <a:endParaRPr sz="1400">
              <a:solidFill>
                <a:schemeClr val="dk1"/>
              </a:solidFill>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None/>
            </a:pPr>
            <a:r>
              <a:rPr lang="en" sz="1400">
                <a:solidFill>
                  <a:schemeClr val="dk1"/>
                </a:solidFill>
                <a:highlight>
                  <a:schemeClr val="accent4"/>
                </a:highlight>
              </a:rPr>
              <a:t>It is an overarching dimension relating to the (in)equality of data-related outcomes that can be applied to each of the other dimensions of data justice.</a:t>
            </a:r>
            <a:endParaRPr sz="1400">
              <a:solidFill>
                <a:schemeClr val="dk1"/>
              </a:solidFill>
              <a:highlight>
                <a:schemeClr val="accent4"/>
              </a:highlight>
            </a:endParaRPr>
          </a:p>
          <a:p>
            <a:pPr indent="0" lvl="0" marL="0" rtl="0" algn="l">
              <a:spcBef>
                <a:spcPts val="0"/>
              </a:spcBef>
              <a:spcAft>
                <a:spcPts val="0"/>
              </a:spcAft>
              <a:buNone/>
            </a:pPr>
            <a:r>
              <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rPr lang="en" sz="1400">
                <a:solidFill>
                  <a:schemeClr val="dk1"/>
                </a:solidFill>
                <a:highlight>
                  <a:schemeClr val="accent4"/>
                </a:highlight>
              </a:rPr>
              <a:t>Shunan to add more to describe what this step in the process looks/sounds like</a:t>
            </a:r>
            <a:endParaRPr sz="1400">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Can you think of an example of Distributive data justice (or </a:t>
            </a:r>
            <a:r>
              <a:rPr i="1" lang="en" sz="1400">
                <a:solidFill>
                  <a:schemeClr val="dk1"/>
                </a:solidFill>
              </a:rPr>
              <a:t>injustice</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https://onlinelibrary.wiley.com/doi/full/10.1111/1468-5973.12335</a:t>
            </a:r>
            <a:endParaRPr sz="14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4d45995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4d45995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students 2-3 minutes in small groups to discuss the examples and to determine whether they make the most sense as examples of </a:t>
            </a:r>
            <a:endParaRPr/>
          </a:p>
          <a:p>
            <a:pPr indent="-298450" lvl="0" marL="457200" rtl="0" algn="l">
              <a:spcBef>
                <a:spcPts val="0"/>
              </a:spcBef>
              <a:spcAft>
                <a:spcPts val="0"/>
              </a:spcAft>
              <a:buSzPts val="1100"/>
              <a:buChar char="-"/>
            </a:pPr>
            <a:r>
              <a:rPr lang="en" sz="1400">
                <a:solidFill>
                  <a:schemeClr val="dk1"/>
                </a:solidFill>
              </a:rPr>
              <a:t> Structural data justice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Procedural data justice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Instrumental data justice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Distributive data justice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2200">
                <a:solidFill>
                  <a:srgbClr val="666666"/>
                </a:solidFill>
                <a:latin typeface="Times New Roman"/>
                <a:ea typeface="Times New Roman"/>
                <a:cs typeface="Times New Roman"/>
                <a:sym typeface="Times New Roman"/>
              </a:rPr>
              <a:t>Bureaucratic systems: distributive</a:t>
            </a:r>
            <a:endParaRPr sz="2200">
              <a:solidFill>
                <a:srgbClr val="666666"/>
              </a:solidFill>
              <a:latin typeface="Times New Roman"/>
              <a:ea typeface="Times New Roman"/>
              <a:cs typeface="Times New Roman"/>
              <a:sym typeface="Times New Roman"/>
            </a:endParaRPr>
          </a:p>
          <a:p>
            <a:pPr indent="-368300" lvl="0" marL="457200" rtl="0" algn="l">
              <a:spcBef>
                <a:spcPts val="0"/>
              </a:spcBef>
              <a:spcAft>
                <a:spcPts val="0"/>
              </a:spcAft>
              <a:buClr>
                <a:srgbClr val="666666"/>
              </a:buClr>
              <a:buSzPts val="2200"/>
              <a:buFont typeface="Times New Roman"/>
              <a:buChar char="●"/>
            </a:pPr>
            <a:r>
              <a:rPr lang="en" sz="2200">
                <a:solidFill>
                  <a:srgbClr val="666666"/>
                </a:solidFill>
                <a:latin typeface="Times New Roman"/>
                <a:ea typeface="Times New Roman"/>
                <a:cs typeface="Times New Roman"/>
                <a:sym typeface="Times New Roman"/>
              </a:rPr>
              <a:t>Data-drive law: structural </a:t>
            </a:r>
            <a:endParaRPr sz="2200">
              <a:solidFill>
                <a:srgbClr val="666666"/>
              </a:solidFill>
              <a:latin typeface="Times New Roman"/>
              <a:ea typeface="Times New Roman"/>
              <a:cs typeface="Times New Roman"/>
              <a:sym typeface="Times New Roman"/>
            </a:endParaRPr>
          </a:p>
          <a:p>
            <a:pPr indent="-368300" lvl="0" marL="457200" rtl="0" algn="l">
              <a:spcBef>
                <a:spcPts val="0"/>
              </a:spcBef>
              <a:spcAft>
                <a:spcPts val="0"/>
              </a:spcAft>
              <a:buClr>
                <a:srgbClr val="666666"/>
              </a:buClr>
              <a:buSzPts val="2200"/>
              <a:buFont typeface="Times New Roman"/>
              <a:buChar char="●"/>
            </a:pPr>
            <a:r>
              <a:rPr lang="en" sz="2200">
                <a:solidFill>
                  <a:srgbClr val="666666"/>
                </a:solidFill>
                <a:latin typeface="Times New Roman"/>
                <a:ea typeface="Times New Roman"/>
                <a:cs typeface="Times New Roman"/>
                <a:sym typeface="Times New Roman"/>
              </a:rPr>
              <a:t>Undocumented: procedural</a:t>
            </a:r>
            <a:endParaRPr sz="2200">
              <a:solidFill>
                <a:srgbClr val="666666"/>
              </a:solidFill>
              <a:latin typeface="Times New Roman"/>
              <a:ea typeface="Times New Roman"/>
              <a:cs typeface="Times New Roman"/>
              <a:sym typeface="Times New Roman"/>
            </a:endParaRPr>
          </a:p>
          <a:p>
            <a:pPr indent="-368300" lvl="0" marL="457200" rtl="0" algn="l">
              <a:spcBef>
                <a:spcPts val="0"/>
              </a:spcBef>
              <a:spcAft>
                <a:spcPts val="0"/>
              </a:spcAft>
              <a:buClr>
                <a:srgbClr val="666666"/>
              </a:buClr>
              <a:buSzPts val="2200"/>
              <a:buFont typeface="Times New Roman"/>
              <a:buChar char="●"/>
            </a:pPr>
            <a:r>
              <a:rPr lang="en" sz="2200">
                <a:solidFill>
                  <a:srgbClr val="666666"/>
                </a:solidFill>
                <a:latin typeface="Times New Roman"/>
                <a:ea typeface="Times New Roman"/>
                <a:cs typeface="Times New Roman"/>
                <a:sym typeface="Times New Roman"/>
              </a:rPr>
              <a:t>Tech companies: instrumental </a:t>
            </a:r>
            <a:endParaRPr sz="2200">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Have students share out with the whole group and discuss ways of categorizing these examples (5-8 minutes)</a:t>
            </a:r>
            <a:endParaRPr sz="14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56f2802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56f2802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her article “” (1989), Crenshaw uses several metaphors to describe intersectionality, and solidifies her description with a court case showcasing the specific, targeted oppression Black women received at the company under which they were employed. </a:t>
            </a:r>
            <a:endParaRPr/>
          </a:p>
          <a:p>
            <a:pPr indent="0" lvl="0" marL="0" rtl="0" algn="l">
              <a:spcBef>
                <a:spcPts val="0"/>
              </a:spcBef>
              <a:spcAft>
                <a:spcPts val="0"/>
              </a:spcAft>
              <a:buNone/>
            </a:pPr>
            <a:r>
              <a:t/>
            </a:r>
            <a:endParaRPr i="1" sz="1350">
              <a:solidFill>
                <a:srgbClr val="4C4E4D"/>
              </a:solidFill>
            </a:endParaRPr>
          </a:p>
          <a:p>
            <a:pPr indent="0" lvl="0" marL="0" rtl="0" algn="l">
              <a:spcBef>
                <a:spcPts val="0"/>
              </a:spcBef>
              <a:spcAft>
                <a:spcPts val="0"/>
              </a:spcAft>
              <a:buNone/>
            </a:pPr>
            <a:r>
              <a:rPr i="1" lang="en" sz="1350">
                <a:solidFill>
                  <a:srgbClr val="4C4E4D"/>
                </a:solidFill>
              </a:rPr>
              <a:t>DeGraffenreid v. General Motors </a:t>
            </a:r>
            <a:r>
              <a:rPr lang="en" sz="1350">
                <a:solidFill>
                  <a:srgbClr val="4C4E4D"/>
                </a:solidFill>
                <a:highlight>
                  <a:srgbClr val="FFFFFF"/>
                </a:highlight>
              </a:rPr>
              <a:t>was a 1976 case in which five black women sued General Motors for a seniority policy that they argued targeted black women exclusively–laying all Black women off during the recession in the 1970s, while keeping all other raced and gendered persons employed. The discrimination these women experienced was not with regard to one facet of their identity, but </a:t>
            </a:r>
            <a:r>
              <a:rPr i="1" lang="en" sz="1350">
                <a:solidFill>
                  <a:srgbClr val="4C4E4D"/>
                </a:solidFill>
                <a:highlight>
                  <a:srgbClr val="FFFFFF"/>
                </a:highlight>
              </a:rPr>
              <a:t>multiple</a:t>
            </a:r>
            <a:r>
              <a:rPr lang="en" sz="1350">
                <a:solidFill>
                  <a:srgbClr val="4C4E4D"/>
                </a:solidFill>
                <a:highlight>
                  <a:srgbClr val="FFFFFF"/>
                </a:highlight>
              </a:rPr>
              <a:t>–both a gendered and racist form of discrimination. Crenshaw’s theory helps us understand and account for how some persons (usually non-white, non-male, and non-Christian) face double-, triple-, etc jeopardy under systems of control: legal, data, and otherwise. </a:t>
            </a:r>
            <a:endParaRPr sz="1350">
              <a:solidFill>
                <a:srgbClr val="4C4E4D"/>
              </a:solidFill>
              <a:highlight>
                <a:srgbClr val="FFFFFF"/>
              </a:highlight>
            </a:endParaRPr>
          </a:p>
          <a:p>
            <a:pPr indent="0" lvl="0" marL="0" rtl="0" algn="l">
              <a:spcBef>
                <a:spcPts val="0"/>
              </a:spcBef>
              <a:spcAft>
                <a:spcPts val="0"/>
              </a:spcAft>
              <a:buNone/>
            </a:pPr>
            <a:r>
              <a:t/>
            </a:r>
            <a:endParaRPr sz="1350">
              <a:solidFill>
                <a:srgbClr val="4C4E4D"/>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a5a25a0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a5a25a0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684259d26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684259d26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a5a25a0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a5a25a0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few slides will examine this statement more closely; refer students to the link if they are </a:t>
            </a:r>
            <a:r>
              <a:rPr lang="en"/>
              <a:t>interested</a:t>
            </a:r>
            <a:r>
              <a:rPr lang="en"/>
              <a:t> in exploring the document in full</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058304715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058304715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rPr lang="en">
                <a:highlight>
                  <a:schemeClr val="accent4"/>
                </a:highlight>
              </a:rPr>
              <a:t>This graph illustrates the data life cycle: </a:t>
            </a:r>
            <a:endParaRPr>
              <a:highlight>
                <a:schemeClr val="accent4"/>
              </a:highlight>
            </a:endParaRPr>
          </a:p>
          <a:p>
            <a:pPr indent="0" lvl="0" marL="0" rtl="0" algn="l">
              <a:spcBef>
                <a:spcPts val="0"/>
              </a:spcBef>
              <a:spcAft>
                <a:spcPts val="0"/>
              </a:spcAft>
              <a:buNone/>
            </a:pPr>
            <a:r>
              <a:rPr lang="en">
                <a:highlight>
                  <a:schemeClr val="accent4"/>
                </a:highlight>
              </a:rPr>
              <a:t>Data collection – data cleaning – data analysis – data distribution &amp; representation – policy-making </a:t>
            </a:r>
            <a:endParaRPr>
              <a:highlight>
                <a:schemeClr val="accent4"/>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684259d26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684259d26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Shunan to pull relevant excerpts from the statement and write discussion questions on this slide</a:t>
            </a:r>
            <a:endParaRPr>
              <a:highlight>
                <a:schemeClr val="accent4"/>
              </a:highlight>
            </a:endParaRPr>
          </a:p>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t/>
            </a:r>
            <a:endParaRPr>
              <a:highlight>
                <a:schemeClr val="accent4"/>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a5a25a0a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a5a25a0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link to show and explore the interactive map: </a:t>
            </a:r>
            <a:r>
              <a:rPr lang="en" u="sng">
                <a:solidFill>
                  <a:schemeClr val="hlink"/>
                </a:solidFill>
                <a:hlinkClick r:id="rId2"/>
              </a:rPr>
              <a:t>https://experience.arcgis.com/experience/ce3975f9368841f791d1fc8891e6171b/page/page_2/</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400"/>
              <a:t>3-5 minutes to pop out to the visualization, if desired (with BARI representative) </a:t>
            </a:r>
            <a:endParaRPr b="1"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0a4481e26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0a4481e26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a:t>
            </a:r>
            <a:endParaRPr/>
          </a:p>
          <a:p>
            <a:pPr indent="0" lvl="0" marL="0" rtl="0" algn="l">
              <a:spcBef>
                <a:spcPts val="0"/>
              </a:spcBef>
              <a:spcAft>
                <a:spcPts val="0"/>
              </a:spcAft>
              <a:buNone/>
            </a:pPr>
            <a:r>
              <a:rPr lang="en"/>
              <a:t>Big data relies on collecting and categorizing information, similar to how academic research works. As we asked questions about big data, so should we ask questions about our own research, particularly when it comes to questions about ethics, representation, and implicit biases and ideologies located in our collection and analysis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0a4481e26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00a4481e26_0_2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an entity knows what ten people with similar characteristics to yours do, it can predict what you might do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4285F4"/>
              </a:buClr>
              <a:buSzPts val="1100"/>
              <a:buFont typeface="Arial"/>
              <a:buNone/>
            </a:pPr>
            <a:r>
              <a:rPr lang="en">
                <a:solidFill>
                  <a:srgbClr val="4285F4"/>
                </a:solidFill>
              </a:rPr>
              <a:t>The four components of big data are: </a:t>
            </a:r>
            <a:r>
              <a:rPr b="1" lang="en">
                <a:solidFill>
                  <a:srgbClr val="4285F4"/>
                </a:solidFill>
              </a:rPr>
              <a:t>volume, variety, velocity, and veracity</a:t>
            </a:r>
            <a:r>
              <a:rPr lang="en">
                <a:solidFill>
                  <a:srgbClr val="4285F4"/>
                </a:solidFill>
              </a:rPr>
              <a:t>. Big data collects large information at rapid speeds to categorize behaviors and patterns, adjusting categories along the way. </a:t>
            </a:r>
            <a:endParaRPr>
              <a:solidFill>
                <a:srgbClr val="4285F4"/>
              </a:solidFill>
            </a:endParaRPr>
          </a:p>
          <a:p>
            <a:pPr indent="0" lvl="0" marL="0" rtl="0" algn="l">
              <a:spcBef>
                <a:spcPts val="0"/>
              </a:spcBef>
              <a:spcAft>
                <a:spcPts val="0"/>
              </a:spcAft>
              <a:buClr>
                <a:srgbClr val="4285F4"/>
              </a:buClr>
              <a:buSzPts val="1100"/>
              <a:buFont typeface="Arial"/>
              <a:buNone/>
            </a:pPr>
            <a:r>
              <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rPr lang="en">
                <a:solidFill>
                  <a:srgbClr val="4285F4"/>
                </a:solidFill>
              </a:rPr>
              <a:t>First, big data is, as its name suggests, very large in </a:t>
            </a:r>
            <a:r>
              <a:rPr b="1" lang="en">
                <a:solidFill>
                  <a:srgbClr val="4285F4"/>
                </a:solidFill>
              </a:rPr>
              <a:t>volume</a:t>
            </a:r>
            <a:r>
              <a:rPr lang="en">
                <a:solidFill>
                  <a:srgbClr val="4285F4"/>
                </a:solidFill>
              </a:rPr>
              <a:t>, with thousands, millions, or even billions of observations across a massive population. </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rPr lang="en">
                <a:solidFill>
                  <a:srgbClr val="4285F4"/>
                </a:solidFill>
              </a:rPr>
              <a:t>The second component of big data is </a:t>
            </a:r>
            <a:r>
              <a:rPr b="1" lang="en">
                <a:solidFill>
                  <a:srgbClr val="4285F4"/>
                </a:solidFill>
              </a:rPr>
              <a:t>variety</a:t>
            </a:r>
            <a:r>
              <a:rPr lang="en">
                <a:solidFill>
                  <a:srgbClr val="4285F4"/>
                </a:solidFill>
              </a:rPr>
              <a:t>. Big data is often collected from many different sources and combined together, providing new and more comprehensive datasets.</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rPr lang="en">
                <a:solidFill>
                  <a:srgbClr val="4285F4"/>
                </a:solidFill>
              </a:rPr>
              <a:t>The third is </a:t>
            </a:r>
            <a:r>
              <a:rPr b="1" lang="en">
                <a:solidFill>
                  <a:srgbClr val="4285F4"/>
                </a:solidFill>
              </a:rPr>
              <a:t>velocity</a:t>
            </a:r>
            <a:r>
              <a:rPr lang="en">
                <a:solidFill>
                  <a:srgbClr val="4285F4"/>
                </a:solidFill>
              </a:rPr>
              <a:t>. Big data is usually collected in real-time as a side product of a different process without people necessarily knowing that they are being observed. For example, transportation big data could be the result of people across Boston swiping their CharlieCard to board busses and trains.</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t/>
            </a:r>
            <a:endParaRPr>
              <a:solidFill>
                <a:srgbClr val="4285F4"/>
              </a:solidFill>
            </a:endParaRPr>
          </a:p>
          <a:p>
            <a:pPr indent="0" lvl="0" marL="0" rtl="0" algn="l">
              <a:lnSpc>
                <a:spcPct val="115000"/>
              </a:lnSpc>
              <a:spcBef>
                <a:spcPts val="0"/>
              </a:spcBef>
              <a:spcAft>
                <a:spcPts val="0"/>
              </a:spcAft>
              <a:buClr>
                <a:srgbClr val="4285F4"/>
              </a:buClr>
              <a:buSzPts val="1100"/>
              <a:buFont typeface="Arial"/>
              <a:buNone/>
            </a:pPr>
            <a:r>
              <a:rPr lang="en">
                <a:solidFill>
                  <a:srgbClr val="4285F4"/>
                </a:solidFill>
              </a:rPr>
              <a:t>The fourth is </a:t>
            </a:r>
            <a:r>
              <a:rPr b="1" lang="en">
                <a:solidFill>
                  <a:srgbClr val="4285F4"/>
                </a:solidFill>
              </a:rPr>
              <a:t>veracity</a:t>
            </a:r>
            <a:r>
              <a:rPr lang="en">
                <a:solidFill>
                  <a:srgbClr val="4285F4"/>
                </a:solidFill>
              </a:rPr>
              <a:t>. We should always be wary of the truthfulness and generalizability of big data because it is not necessarily representative. We need to understand the limits of what big data is and what it is telling us.</a:t>
            </a:r>
            <a:endParaRPr>
              <a:solidFill>
                <a:srgbClr val="4285F4"/>
              </a:solidFill>
            </a:endParaRPr>
          </a:p>
          <a:p>
            <a:pPr indent="0" lvl="0" marL="0" rtl="0" algn="l">
              <a:spcBef>
                <a:spcPts val="0"/>
              </a:spcBef>
              <a:spcAft>
                <a:spcPts val="0"/>
              </a:spcAft>
              <a:buClr>
                <a:srgbClr val="4285F4"/>
              </a:buClr>
              <a:buSzPts val="1100"/>
              <a:buFont typeface="Arial"/>
              <a:buNone/>
            </a:pPr>
            <a:r>
              <a:t/>
            </a:r>
            <a:endParaRPr>
              <a:solidFill>
                <a:srgbClr val="4285F4"/>
              </a:solidFill>
            </a:endParaRPr>
          </a:p>
          <a:p>
            <a:pPr indent="0" lvl="0" marL="0" rtl="0" algn="l">
              <a:spcBef>
                <a:spcPts val="0"/>
              </a:spcBef>
              <a:spcAft>
                <a:spcPts val="0"/>
              </a:spcAft>
              <a:buClr>
                <a:srgbClr val="4285F4"/>
              </a:buClr>
              <a:buSzPts val="1100"/>
              <a:buFont typeface="Arial"/>
              <a:buNone/>
            </a:pPr>
            <a:r>
              <a:rPr lang="en">
                <a:solidFill>
                  <a:srgbClr val="4285F4"/>
                </a:solidFill>
              </a:rPr>
              <a:t>Sometimes “</a:t>
            </a:r>
            <a:r>
              <a:rPr b="1" lang="en">
                <a:solidFill>
                  <a:srgbClr val="4285F4"/>
                </a:solidFill>
              </a:rPr>
              <a:t>v</a:t>
            </a:r>
            <a:r>
              <a:rPr b="1" lang="en">
                <a:solidFill>
                  <a:srgbClr val="4285F4"/>
                </a:solidFill>
              </a:rPr>
              <a:t>alue</a:t>
            </a:r>
            <a:r>
              <a:rPr lang="en">
                <a:solidFill>
                  <a:srgbClr val="4285F4"/>
                </a:solidFill>
              </a:rPr>
              <a:t>” is discussed as a fifth “V” of Big Data.  The value of Big Data is the reason a company, government, or other organization has to collect, analyze, and use it - in other words, what </a:t>
            </a:r>
            <a:r>
              <a:rPr i="1" lang="en">
                <a:solidFill>
                  <a:srgbClr val="4285F4"/>
                </a:solidFill>
              </a:rPr>
              <a:t>VALUE</a:t>
            </a:r>
            <a:r>
              <a:rPr lang="en">
                <a:solidFill>
                  <a:srgbClr val="4285F4"/>
                </a:solidFill>
              </a:rPr>
              <a:t> will the use of Big Data bring to the organization (more users? higher profits? better products? more equitable practices?)</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0a4481e26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0a4481e26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Font typeface="Cambria"/>
              <a:buChar char="●"/>
            </a:pPr>
            <a:r>
              <a:t/>
            </a:r>
            <a:endParaRPr sz="1800">
              <a:solidFill>
                <a:srgbClr val="666666"/>
              </a:solidFill>
              <a:latin typeface="Cambria"/>
              <a:ea typeface="Cambria"/>
              <a:cs typeface="Cambria"/>
              <a:sym typeface="Cambri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0a4481e26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0a4481e26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0a4481e26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00a4481e26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0a4481e26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0a4481e26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get into the activity mode!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0a4481e26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0a4481e26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the “Adopt a Dog” handout.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 them 5-10 minutes to read through the handout and discuss (depending on how much time is left)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0a4481e26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0a4481e26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 class discussion]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are an adoption agency, you want to make sure you’re finding applicants who have </a:t>
            </a:r>
            <a:r>
              <a:rPr i="1" lang="en"/>
              <a:t>safe</a:t>
            </a:r>
            <a:r>
              <a:rPr lang="en"/>
              <a:t> homes and will not potentially bring dogs back to the shelter.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 to discuss:</a:t>
            </a:r>
            <a:endParaRPr/>
          </a:p>
          <a:p>
            <a:pPr indent="-298450" lvl="0" marL="457200" rtl="0" algn="l">
              <a:spcBef>
                <a:spcPts val="0"/>
              </a:spcBef>
              <a:spcAft>
                <a:spcPts val="0"/>
              </a:spcAft>
              <a:buSzPts val="1100"/>
              <a:buChar char="-"/>
            </a:pPr>
            <a:r>
              <a:rPr lang="en"/>
              <a:t>Neighborhood. Emphasis on dog parks, vets, etc.. Usually implies wealthier socioeconomic class</a:t>
            </a:r>
            <a:endParaRPr/>
          </a:p>
          <a:p>
            <a:pPr indent="-298450" lvl="0" marL="457200" rtl="0" algn="l">
              <a:spcBef>
                <a:spcPts val="0"/>
              </a:spcBef>
              <a:spcAft>
                <a:spcPts val="0"/>
              </a:spcAft>
              <a:buSzPts val="1100"/>
              <a:buChar char="-"/>
            </a:pPr>
            <a:r>
              <a:rPr lang="en"/>
              <a:t>Renting vs owning: people who rent are less likely to be able to adopt because of worries about landlords. Also, renting implies less stability, which may mean at one point the owner might have to choose to re-shelter the pup </a:t>
            </a:r>
            <a:endParaRPr/>
          </a:p>
          <a:p>
            <a:pPr indent="-298450" lvl="0" marL="457200" rtl="0" algn="l">
              <a:spcBef>
                <a:spcPts val="0"/>
              </a:spcBef>
              <a:spcAft>
                <a:spcPts val="0"/>
              </a:spcAft>
              <a:buSzPts val="1100"/>
              <a:buChar char="-"/>
            </a:pPr>
            <a:r>
              <a:rPr lang="en"/>
              <a:t>House vs Apartment: even if you own your apartment, some apartments may not allow animals. Plus, with homes, there’s typically more space for dogs to run around</a:t>
            </a:r>
            <a:endParaRPr/>
          </a:p>
          <a:p>
            <a:pPr indent="-298450" lvl="0" marL="457200" rtl="0" algn="l">
              <a:spcBef>
                <a:spcPts val="0"/>
              </a:spcBef>
              <a:spcAft>
                <a:spcPts val="0"/>
              </a:spcAft>
              <a:buSzPts val="1100"/>
              <a:buChar char="-"/>
            </a:pPr>
            <a:r>
              <a:rPr lang="en"/>
              <a:t>Work hours: how much time will people have for their dogs? </a:t>
            </a:r>
            <a:endParaRPr/>
          </a:p>
          <a:p>
            <a:pPr indent="-298450" lvl="0" marL="457200" rtl="0" algn="l">
              <a:spcBef>
                <a:spcPts val="0"/>
              </a:spcBef>
              <a:spcAft>
                <a:spcPts val="0"/>
              </a:spcAft>
              <a:buSzPts val="1100"/>
              <a:buChar char="-"/>
            </a:pPr>
            <a:r>
              <a:rPr lang="en"/>
              <a:t>Fenced in backyard: again, what is important is investment in space and time and, usually implies money in some way</a:t>
            </a:r>
            <a:endParaRPr/>
          </a:p>
          <a:p>
            <a:pPr indent="-298450" lvl="0" marL="457200" rtl="0" algn="l">
              <a:spcBef>
                <a:spcPts val="0"/>
              </a:spcBef>
              <a:spcAft>
                <a:spcPts val="0"/>
              </a:spcAft>
              <a:buSzPts val="1100"/>
              <a:buChar char="-"/>
            </a:pPr>
            <a:r>
              <a:rPr lang="en"/>
              <a:t>Insurance: buying insurance may imply a) you have money to spend and b) you’re willing to spend it on the dog</a:t>
            </a:r>
            <a:endParaRPr/>
          </a:p>
          <a:p>
            <a:pPr indent="-298450" lvl="0" marL="457200" rtl="0" algn="l">
              <a:spcBef>
                <a:spcPts val="0"/>
              </a:spcBef>
              <a:spcAft>
                <a:spcPts val="0"/>
              </a:spcAft>
              <a:buSzPts val="1100"/>
              <a:buChar char="-"/>
            </a:pPr>
            <a:r>
              <a:rPr lang="en"/>
              <a:t>Allergies: people who are allergic may be less likely to keep the dog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Implicit biases – SOCIOECONOMIC CLASS:</a:t>
            </a:r>
            <a:endParaRPr/>
          </a:p>
          <a:p>
            <a:pPr indent="-298450" lvl="0" marL="457200" rtl="0" algn="l">
              <a:spcBef>
                <a:spcPts val="0"/>
              </a:spcBef>
              <a:spcAft>
                <a:spcPts val="0"/>
              </a:spcAft>
              <a:buSzPts val="1100"/>
              <a:buChar char="-"/>
            </a:pPr>
            <a:r>
              <a:rPr lang="en"/>
              <a:t>Neighborhoods. Want “good” neighborhoods, middle class, wealthy, etc.</a:t>
            </a:r>
            <a:endParaRPr/>
          </a:p>
          <a:p>
            <a:pPr indent="-298450" lvl="0" marL="457200" rtl="0" algn="l">
              <a:spcBef>
                <a:spcPts val="0"/>
              </a:spcBef>
              <a:spcAft>
                <a:spcPts val="0"/>
              </a:spcAft>
              <a:buSzPts val="1100"/>
              <a:buChar char="-"/>
            </a:pPr>
            <a:r>
              <a:rPr lang="en"/>
              <a:t>Want people who </a:t>
            </a:r>
            <a:r>
              <a:rPr i="1" lang="en"/>
              <a:t>own</a:t>
            </a:r>
            <a:r>
              <a:rPr lang="en"/>
              <a:t> property and are stable, again tying in class and such</a:t>
            </a:r>
            <a:endParaRPr/>
          </a:p>
          <a:p>
            <a:pPr indent="-298450" lvl="0" marL="457200" rtl="0" algn="l">
              <a:spcBef>
                <a:spcPts val="0"/>
              </a:spcBef>
              <a:spcAft>
                <a:spcPts val="0"/>
              </a:spcAft>
              <a:buSzPts val="1100"/>
              <a:buChar char="-"/>
            </a:pPr>
            <a:r>
              <a:rPr lang="en"/>
              <a:t>Hours: want someone who can afford to stay home or can afford dog walkers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0a4481e26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0a4481e26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how algorithms and machine learning works. This is an example of supervised machine learning. You have a set of instructions, or in this case questions, and different questions might have different weights. The algorithm calculates the final results–yes or no–based on how the questions were filled out and how much the question weighs.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example, if you have an adoption applicant who has multiple children and you believe that the more children someone has, the more chaotic the household may be for a dog. You might say to your algorithm “if this number is high, weigh this application on the “not” scale.” And then continue to do this with each question.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Algorithms are used to held assess people, like teachers or defendants on trial. They are also being integrated into job applications and opportunities. For example, how many of you heard about Amazon’s resume machine learning algorithm controversy last year?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0a4481e2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0a4481e2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285F4"/>
              </a:buClr>
              <a:buSzPts val="1100"/>
              <a:buFont typeface="Arial"/>
              <a:buNone/>
            </a:pPr>
            <a:r>
              <a:rPr lang="en">
                <a:solidFill>
                  <a:srgbClr val="4285F4"/>
                </a:solidFill>
              </a:rPr>
              <a:t>[Claire Take Over]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0a4481e2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0a4481e2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using zoom, have students list results in the chat, answer questions in the chat, then prompt students to say more verbally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0a4481e2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0a4481e2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WHITENESS AS UNIVERSAL, NOT NECESSARILY NEEDING TO BE MARKED. BUT IT’S EVERYWHERE. IT DEFINES OUR CULTURE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0a4481e2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0a4481e2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a:t>
            </a:r>
            <a:r>
              <a:rPr lang="en">
                <a:solidFill>
                  <a:schemeClr val="dk1"/>
                </a:solidFill>
              </a:rPr>
              <a:t> four components of big data are: </a:t>
            </a:r>
            <a:r>
              <a:rPr b="1" lang="en">
                <a:solidFill>
                  <a:schemeClr val="dk1"/>
                </a:solidFill>
              </a:rPr>
              <a:t>volume, variety, velocity, and veracity</a:t>
            </a:r>
            <a:r>
              <a:rPr lang="en">
                <a:solidFill>
                  <a:schemeClr val="dk1"/>
                </a:solidFill>
              </a:rPr>
              <a:t>. Big data collects large information at rapid speeds to categorize behaviors and patterns, adjusting categories along the way.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First, big data is, as its name suggests, very large in </a:t>
            </a:r>
            <a:r>
              <a:rPr b="1" lang="en">
                <a:solidFill>
                  <a:schemeClr val="dk1"/>
                </a:solidFill>
              </a:rPr>
              <a:t>volume</a:t>
            </a:r>
            <a:r>
              <a:rPr lang="en">
                <a:solidFill>
                  <a:schemeClr val="dk1"/>
                </a:solidFill>
              </a:rPr>
              <a:t>, with thousands, millions, or even billions of observations across a massive population.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second component of big data is </a:t>
            </a:r>
            <a:r>
              <a:rPr b="1" lang="en">
                <a:solidFill>
                  <a:schemeClr val="dk1"/>
                </a:solidFill>
              </a:rPr>
              <a:t>variety</a:t>
            </a:r>
            <a:r>
              <a:rPr lang="en">
                <a:solidFill>
                  <a:schemeClr val="dk1"/>
                </a:solidFill>
              </a:rPr>
              <a:t>. Big data is often collected from many different sources and combined together, providing new and more comprehensive datasets.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third is </a:t>
            </a:r>
            <a:r>
              <a:rPr b="1" lang="en">
                <a:solidFill>
                  <a:schemeClr val="dk1"/>
                </a:solidFill>
              </a:rPr>
              <a:t>velocity</a:t>
            </a:r>
            <a:r>
              <a:rPr lang="en">
                <a:solidFill>
                  <a:schemeClr val="dk1"/>
                </a:solidFill>
              </a:rPr>
              <a:t>. Big data is usually collected in real-time as a side product of a different process without people necessarily knowing that they are being observed. For example, transportation big data could be the result of people across Boston swiping their CharlieCard to board busses and trains.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fourth is </a:t>
            </a:r>
            <a:r>
              <a:rPr b="1" lang="en">
                <a:solidFill>
                  <a:schemeClr val="dk1"/>
                </a:solidFill>
              </a:rPr>
              <a:t>veracity</a:t>
            </a:r>
            <a:r>
              <a:rPr lang="en">
                <a:solidFill>
                  <a:schemeClr val="dk1"/>
                </a:solidFill>
              </a:rPr>
              <a:t>. We should always be wary of the truthfulness and generalizability of big data because it is not necessarily representative. We need to understand the limits of what big data is and what it is telling us.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Sometimes “</a:t>
            </a:r>
            <a:r>
              <a:rPr b="1" lang="en">
                <a:solidFill>
                  <a:schemeClr val="dk1"/>
                </a:solidFill>
              </a:rPr>
              <a:t>Value</a:t>
            </a:r>
            <a:r>
              <a:rPr lang="en">
                <a:solidFill>
                  <a:schemeClr val="dk1"/>
                </a:solidFill>
              </a:rPr>
              <a:t>” is discussed as a fifth “V” of Big Data.  The value of Big Data is the reason a company, government, or other organization has to collect, analyze, and use it - in other words, what </a:t>
            </a:r>
            <a:r>
              <a:rPr i="1" lang="en">
                <a:solidFill>
                  <a:schemeClr val="dk1"/>
                </a:solidFill>
              </a:rPr>
              <a:t>VALUE</a:t>
            </a:r>
            <a:r>
              <a:rPr lang="en">
                <a:solidFill>
                  <a:schemeClr val="dk1"/>
                </a:solidFill>
              </a:rPr>
              <a:t> will the use of Big Data bring to the organization (more users? higher profits? better products? more equitable practices?)</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0a4481e26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0a4481e26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666666"/>
                </a:solidFill>
                <a:latin typeface="Cambria"/>
                <a:ea typeface="Cambria"/>
                <a:cs typeface="Cambria"/>
                <a:sym typeface="Cambria"/>
              </a:rPr>
              <a:t>Do white men really make better authors than white women, Black women, and Black men? According to the literary canon and Google, yes, they do! But should we just accept this? </a:t>
            </a:r>
            <a:endParaRPr sz="2000">
              <a:solidFill>
                <a:srgbClr val="666666"/>
              </a:solidFill>
              <a:latin typeface="Cambria"/>
              <a:ea typeface="Cambria"/>
              <a:cs typeface="Cambria"/>
              <a:sym typeface="Cambria"/>
            </a:endParaRPr>
          </a:p>
          <a:p>
            <a:pPr indent="0" lvl="0" marL="0" rtl="0" algn="l">
              <a:spcBef>
                <a:spcPts val="16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0a4481e2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0a4481e2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challenge biases, assumptions, and norms within our own academic research and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Academia isn’t immune to the same issues of biases being perpetuated - but what does it look like, and how can we work to disrupt those harmful cycles?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0a4481e26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0a4481e26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Think of intersectionality </a:t>
            </a:r>
            <a:r>
              <a:rPr lang="en"/>
              <a:t>- whose voices are easy to find, and what are they talking about?</a:t>
            </a:r>
            <a:endParaRPr/>
          </a:p>
          <a:p>
            <a:pPr indent="0" lvl="0" marL="0" rtl="0" algn="l">
              <a:spcBef>
                <a:spcPts val="0"/>
              </a:spcBef>
              <a:spcAft>
                <a:spcPts val="0"/>
              </a:spcAft>
              <a:buNone/>
            </a:pPr>
            <a:r>
              <a:rPr lang="en"/>
              <a:t>Whose voices are missing?</a:t>
            </a:r>
            <a:endParaRPr/>
          </a:p>
          <a:p>
            <a:pPr indent="0" lvl="0" marL="0" rtl="0" algn="l">
              <a:spcBef>
                <a:spcPts val="0"/>
              </a:spcBef>
              <a:spcAft>
                <a:spcPts val="0"/>
              </a:spcAft>
              <a:buNone/>
            </a:pPr>
            <a:r>
              <a:rPr lang="en"/>
              <a:t>Whose voices speak loudly on one aspect of their lives, but remain silent in other aspects?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0a4481e26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0a4481e26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example from history is that of the reception of W.E.B. DuBois’s history of the United States from 1860 to 1880.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DuBois was a scholar and an activist, and brought both personal lived experience and evidence-based scholarship to his analysis.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0a4481e2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00a4481e2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DuBois’s work was criticized and demeaned as partisan and illegitimate.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about the peer-review process scholars around the world use today to collectively determine what scholarship is worthy of publication (and therefore, valuable) - where could we see biases creeping in?  Could voices like DuBois’s be marginalized or demeaned in the system we use today?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050">
                <a:solidFill>
                  <a:srgbClr val="3C4043"/>
                </a:solidFill>
                <a:highlight>
                  <a:srgbClr val="FFFFFF"/>
                </a:highlight>
                <a:latin typeface="Roboto"/>
                <a:ea typeface="Roboto"/>
                <a:cs typeface="Roboto"/>
                <a:sym typeface="Roboto"/>
              </a:rPr>
              <a:t>I'd do some under-lining here on what the writer is dismissing as "appropriate data." And then in the speaker notes backtrack to the concept earlier on that "what gets counted (as data) counts"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***If time permits, pause for discussion***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0a4481e26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0a4481e26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what happens when we go further back, or think about how scholars in the future will learn about our lives and experiences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information gets saved?  What becomes part of humanity’s ‘permanent record’ in public and private archives?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archives as holding the data sets of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https://www.archives.gov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0a4481e2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0a4481e2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how a researcher 50 years from now would learn about your life today - what you do all day, who your friends are, where you like to go and what you like to buy, etc. Where would they need to look to find the information they would need to get a complete (or even somewhat complete) picture of you and your life?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would such a researcher need to go to learn about someone from a </a:t>
            </a:r>
            <a:r>
              <a:rPr b="1" lang="en"/>
              <a:t>marginalized population</a:t>
            </a:r>
            <a:r>
              <a:rPr lang="en"/>
              <a:t> (think, someone experiencing homelessness, someone who is trying to flee a humanitarian crisis in their country, someone who is incarcerated,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There are a number of digital archives housed by universities (including Northeastern) that exist to preserve and gather the records of marginalized communities or materials that are connected to specific events - the “Our Marathon” project is a digital archive of collections from the Boston Marathon Bombing in 2013, and the “Journal of the Plague Year” is an online crowdsourced (but curated and organized by a team of academics and graduate students) archive that focuses on the lived experiences of people during the first year of the COVID-19 pandemic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2"/>
              </a:rPr>
              <a:t>https://marathon.library.northeastern.edu</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3"/>
              </a:rPr>
              <a:t>https://covid-19archive.org/s/archive/page/welcome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4"/>
              </a:rPr>
              <a:t>https://www.digitaltransgenderarchive.net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684259d2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0684259d2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Working with data, “Big” or otherwise, requires precision and intentionality in processes of data identification, data collection, data analysis, and presentation of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think about different methods that can be used to present data and conclusions based on data, we must be aware of the potential for the presentation methods to inform clearly and effectively, OR to misinform or misrepresent data and findings.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7875da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7875da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https://www.sciencedirect.com/topics/computer-science/misrepresentation</a:t>
            </a:r>
            <a:endParaRPr/>
          </a:p>
          <a:p>
            <a:pPr indent="0" lvl="0" marL="0" rtl="0" algn="l">
              <a:spcBef>
                <a:spcPts val="0"/>
              </a:spcBef>
              <a:spcAft>
                <a:spcPts val="0"/>
              </a:spcAft>
              <a:buNone/>
            </a:pPr>
            <a:r>
              <a:t/>
            </a:r>
            <a:endParaRPr/>
          </a:p>
          <a:p>
            <a:pPr indent="0" lvl="0" marL="0" rtl="0" algn="l">
              <a:lnSpc>
                <a:spcPct val="150000"/>
              </a:lnSpc>
              <a:spcBef>
                <a:spcPts val="900"/>
              </a:spcBef>
              <a:spcAft>
                <a:spcPts val="0"/>
              </a:spcAft>
              <a:buClr>
                <a:schemeClr val="dk1"/>
              </a:buClr>
              <a:buSzPts val="1100"/>
              <a:buFont typeface="Arial"/>
              <a:buNone/>
            </a:pPr>
            <a:r>
              <a:rPr lang="en" sz="1500">
                <a:solidFill>
                  <a:srgbClr val="2E2E2E"/>
                </a:solidFill>
              </a:rPr>
              <a:t>D.B. Resnik, in </a:t>
            </a:r>
            <a:r>
              <a:rPr lang="en" sz="1500">
                <a:solidFill>
                  <a:srgbClr val="0C7DBB"/>
                </a:solidFill>
                <a:uFill>
                  <a:noFill/>
                </a:uFill>
                <a:hlinkClick r:id="rId3">
                  <a:extLst>
                    <a:ext uri="{A12FA001-AC4F-418D-AE19-62706E023703}">
                      <ahyp:hlinkClr val="tx"/>
                    </a:ext>
                  </a:extLst>
                </a:hlinkClick>
              </a:rPr>
              <a:t>International Encyclopedia of the Social &amp; Behavioral Sciences</a:t>
            </a:r>
            <a:r>
              <a:rPr lang="en" sz="1500">
                <a:solidFill>
                  <a:srgbClr val="2E2E2E"/>
                </a:solidFill>
              </a:rPr>
              <a:t>, 2001</a:t>
            </a:r>
            <a:endParaRPr sz="1500">
              <a:solidFill>
                <a:srgbClr val="2E2E2E"/>
              </a:solidFill>
            </a:endParaRPr>
          </a:p>
          <a:p>
            <a:pPr indent="0" lvl="0" marL="0" rtl="0" algn="l">
              <a:lnSpc>
                <a:spcPct val="133300"/>
              </a:lnSpc>
              <a:spcBef>
                <a:spcPts val="1500"/>
              </a:spcBef>
              <a:spcAft>
                <a:spcPts val="0"/>
              </a:spcAft>
              <a:buClr>
                <a:schemeClr val="dk1"/>
              </a:buClr>
              <a:buSzPts val="1100"/>
              <a:buFont typeface="Arial"/>
              <a:buNone/>
            </a:pPr>
            <a:r>
              <a:rPr lang="en" sz="1700">
                <a:solidFill>
                  <a:srgbClr val="2E2E2E"/>
                </a:solidFill>
              </a:rPr>
              <a:t>5.3 Misrepresentation of Data</a:t>
            </a:r>
            <a:endParaRPr sz="1700">
              <a:solidFill>
                <a:srgbClr val="2E2E2E"/>
              </a:solidFill>
            </a:endParaRPr>
          </a:p>
          <a:p>
            <a:pPr indent="0" lvl="0" marL="0" rtl="0" algn="l">
              <a:lnSpc>
                <a:spcPct val="150000"/>
              </a:lnSpc>
              <a:spcBef>
                <a:spcPts val="0"/>
              </a:spcBef>
              <a:spcAft>
                <a:spcPts val="0"/>
              </a:spcAft>
              <a:buClr>
                <a:schemeClr val="dk1"/>
              </a:buClr>
              <a:buSzPts val="1100"/>
              <a:buFont typeface="Arial"/>
              <a:buNone/>
            </a:pPr>
            <a:r>
              <a:rPr lang="en" sz="1500">
                <a:solidFill>
                  <a:srgbClr val="2E2E2E"/>
                </a:solidFill>
              </a:rPr>
              <a:t>The concept of ‘misrepresentation,’ unlike ‘fabrication’ and ‘falsification,’ is neither clear nor uncontroversial. Most scientists will agree that fabrication is making up data and falsification is changing data. But what does it mean to misrepresent data? As a minimal answer to this question, one can define ‘misrepresentation of data’ as ‘communicating honestly reported data in a deceptive manner.’ But what is deceptive communication? The use of statistics presents researchers with numerous opportunities to misrepresent data. For example, one might use a statistical technique, such as </a:t>
            </a:r>
            <a:r>
              <a:rPr lang="en" sz="1500" u="sng">
                <a:solidFill>
                  <a:srgbClr val="2E2E2E"/>
                </a:solidFill>
                <a:hlinkClick r:id="rId4">
                  <a:extLst>
                    <a:ext uri="{A12FA001-AC4F-418D-AE19-62706E023703}">
                      <ahyp:hlinkClr val="tx"/>
                    </a:ext>
                  </a:extLst>
                </a:hlinkClick>
              </a:rPr>
              <a:t>multiple regression</a:t>
            </a:r>
            <a:r>
              <a:rPr lang="en" sz="1500">
                <a:solidFill>
                  <a:srgbClr val="2E2E2E"/>
                </a:solidFill>
              </a:rPr>
              <a:t> or the analysis of variance, to make one's results appear more significant or convincing than they really are. Or one might eliminate (or trim) outliers when ‘cleaning up’ raw data. Other ways of misrepresenting data include drawing unwarranted inference from data, creating deceptive graphs of figures, and using suggestive language for rhetorical effect.</a:t>
            </a:r>
            <a:endParaRPr sz="1500">
              <a:solidFill>
                <a:srgbClr val="2E2E2E"/>
              </a:solidFill>
            </a:endParaRPr>
          </a:p>
          <a:p>
            <a:pPr indent="0" lvl="0" marL="0" rtl="0" algn="l">
              <a:lnSpc>
                <a:spcPct val="150000"/>
              </a:lnSpc>
              <a:spcBef>
                <a:spcPts val="600"/>
              </a:spcBef>
              <a:spcAft>
                <a:spcPts val="0"/>
              </a:spcAft>
              <a:buClr>
                <a:schemeClr val="dk1"/>
              </a:buClr>
              <a:buSzPts val="1100"/>
              <a:buFont typeface="Arial"/>
              <a:buNone/>
            </a:pPr>
            <a:r>
              <a:rPr lang="en" sz="1500">
                <a:solidFill>
                  <a:srgbClr val="2E2E2E"/>
                </a:solidFill>
              </a:rPr>
              <a:t>However, since researchers often disagree about the proper use of statistical techniques and other means of representing data, the line between misrepresentation of data and ‘disagreement about research methods’ is often blurry. Since ‘misrepresentation’ is difficult to define, many organizations have refused to characterize misrepresenting data as a form of scientific misconduct. On the other hand, it is important to call attention to the problem of misrepresenting data, if one is concerned about promoting objectivity in research, since many of science's errors and biases result from the misrepresentation of data.</a:t>
            </a:r>
            <a:endParaRPr sz="1500">
              <a:solidFill>
                <a:srgbClr val="2E2E2E"/>
              </a:solidFill>
            </a:endParaRPr>
          </a:p>
          <a:p>
            <a:pPr indent="0" lvl="0" marL="0" rtl="0" algn="l">
              <a:spcBef>
                <a:spcPts val="60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7875da3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7875da3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50">
              <a:solidFill>
                <a:srgbClr val="222222"/>
              </a:solidFill>
              <a:highlight>
                <a:srgbClr val="FFFFFF"/>
              </a:highlight>
            </a:endParaRPr>
          </a:p>
          <a:p>
            <a:pPr indent="0" lvl="0" marL="0" rtl="0" algn="l">
              <a:spcBef>
                <a:spcPts val="0"/>
              </a:spcBef>
              <a:spcAft>
                <a:spcPts val="0"/>
              </a:spcAft>
              <a:buNone/>
            </a:pPr>
            <a:r>
              <a:rPr lang="en" sz="1450">
                <a:solidFill>
                  <a:srgbClr val="222222"/>
                </a:solidFill>
                <a:highlight>
                  <a:srgbClr val="FFFFFF"/>
                </a:highlight>
              </a:rPr>
              <a:t>Explain what i mean by reductive</a:t>
            </a:r>
            <a:endParaRPr sz="1450">
              <a:solidFill>
                <a:srgbClr val="2222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0a4481e2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0a4481e2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285F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 1: </a:t>
            </a:r>
            <a:endParaRPr/>
          </a:p>
          <a:p>
            <a:pPr indent="-298450" lvl="0" marL="457200" rtl="0" algn="l">
              <a:spcBef>
                <a:spcPts val="0"/>
              </a:spcBef>
              <a:spcAft>
                <a:spcPts val="0"/>
              </a:spcAft>
              <a:buSzPts val="1100"/>
              <a:buChar char="-"/>
            </a:pPr>
            <a:r>
              <a:rPr lang="en"/>
              <a:t>Big data is characterized by its scale - the data itself is very long, meaning big data sources have many different data points to analyze at quick speeds.</a:t>
            </a:r>
            <a:endParaRPr/>
          </a:p>
          <a:p>
            <a:pPr indent="-298450" lvl="0" marL="457200" rtl="0" algn="l">
              <a:spcBef>
                <a:spcPts val="0"/>
              </a:spcBef>
              <a:spcAft>
                <a:spcPts val="0"/>
              </a:spcAft>
              <a:buSzPts val="1100"/>
              <a:buChar char="-"/>
            </a:pPr>
            <a:r>
              <a:rPr lang="en"/>
              <a:t>Big data sources include digitized records, social media/internet activity, or sensors from the physical environment. For example, smart city sensors, cameras that use facial recognition software, fitness trackers, speed cameras, and more.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Point 2: </a:t>
            </a:r>
            <a:endParaRPr>
              <a:solidFill>
                <a:schemeClr val="dk1"/>
              </a:solidFill>
            </a:endParaRPr>
          </a:p>
          <a:p>
            <a:pPr indent="-298450" lvl="0" marL="457200" rtl="0" algn="l">
              <a:spcBef>
                <a:spcPts val="0"/>
              </a:spcBef>
              <a:spcAft>
                <a:spcPts val="0"/>
              </a:spcAft>
              <a:buSzPts val="1100"/>
              <a:buChar char="-"/>
            </a:pPr>
            <a:r>
              <a:rPr lang="en"/>
              <a:t>Big data is often privately owned and sold between data collectors, vendors, advertisers, and other corporations. </a:t>
            </a:r>
            <a:endParaRPr/>
          </a:p>
          <a:p>
            <a:pPr indent="-298450" lvl="0" marL="457200" rtl="0" algn="l">
              <a:spcBef>
                <a:spcPts val="0"/>
              </a:spcBef>
              <a:spcAft>
                <a:spcPts val="0"/>
              </a:spcAft>
              <a:buSzPts val="1100"/>
              <a:buChar char="-"/>
            </a:pPr>
            <a:r>
              <a:rPr lang="en"/>
              <a:t>An example of big data usage and trading: an insurance company purchasing social media activity from facebook in order to make specific insurance sales decisions. Or maybe a mobile gaming company purchasing activity from Youtube or Instagram to determine who their target players might be. If you’ve ever received advertisements for weird mobile games, they for some reason have categorized you as a potential customer.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 3: read the slide</a:t>
            </a:r>
            <a:endParaRPr/>
          </a:p>
          <a:p>
            <a:pPr indent="0" lvl="0" marL="0" rtl="0" algn="l">
              <a:spcBef>
                <a:spcPts val="0"/>
              </a:spcBef>
              <a:spcAft>
                <a:spcPts val="0"/>
              </a:spcAft>
              <a:buNone/>
            </a:pPr>
            <a:r>
              <a:rPr lang="en"/>
              <a:t>Point 4: read the slide</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sz="1000">
                <a:solidFill>
                  <a:srgbClr val="394B58"/>
                </a:solidFill>
              </a:rPr>
              <a:t>How are experts and researchers using big data in the context of the COVID-19 pandemic? Have you read any articles that shared results from a big data analysis? What different types of data did the article use? </a:t>
            </a:r>
            <a:endParaRPr sz="1000">
              <a:solidFill>
                <a:srgbClr val="394B58"/>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394B58"/>
                </a:solidFill>
              </a:rPr>
              <a:t>Are large-scale monitoring and surveillance systems a breach of individuals' privacy? In a pandemic, is the tradeoff between (some level of) privacy and the health/safety of a community/nation worth considering?</a:t>
            </a:r>
            <a:endParaRPr sz="1000">
              <a:solidFill>
                <a:srgbClr val="394B58"/>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394B58"/>
              </a:solidFill>
            </a:endParaRPr>
          </a:p>
          <a:p>
            <a:pPr indent="0" lvl="0" marL="0" rtl="0" algn="l">
              <a:spcBef>
                <a:spcPts val="1200"/>
              </a:spcBef>
              <a:spcAft>
                <a:spcPts val="0"/>
              </a:spcAft>
              <a:buClr>
                <a:schemeClr val="dk1"/>
              </a:buClr>
              <a:buSzPts val="1100"/>
              <a:buFont typeface="Arial"/>
              <a:buNone/>
            </a:pPr>
            <a:r>
              <a:rPr lang="en">
                <a:solidFill>
                  <a:schemeClr val="dk1"/>
                </a:solidFill>
              </a:rPr>
              <a:t>Big data is characterized by its scale - the data itself is very long, meaning big data sources have many different data points to analyze at quick speeds.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Big data sources include digitized records, social media/internet activity, or sensors from the physical environment. For example, smart city sensors, the cameras in China that use facial recognition software, fitness trackers, speed cameras, and more.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Big data is often privately owned and sold between data collectors, vendors, advertisers, and other corporations.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An example of big data usage and trading: an insurance company purchasing social media activity from facebook in order to make specific insurance sales decisions. Or maybe a mobile gaming company purchasing activity from Youtube or Instagram to determine who their target players might be. If you’ve ever received advertisements for weird mobile games, they for some reason have categorized you as a potential customer.</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4285F4"/>
              </a:buClr>
              <a:buSzPts val="1100"/>
              <a:buFont typeface="Arial"/>
              <a:buNone/>
            </a:pPr>
            <a:r>
              <a:rPr lang="en" sz="1200">
                <a:solidFill>
                  <a:srgbClr val="4285F4"/>
                </a:solidFill>
                <a:highlight>
                  <a:schemeClr val="lt1"/>
                </a:highlight>
                <a:latin typeface="Calibri"/>
                <a:ea typeface="Calibri"/>
                <a:cs typeface="Calibri"/>
                <a:sym typeface="Calibri"/>
              </a:rPr>
              <a:t>For example, you searched for a new mattress and looked at few reviews on YouTube. Soon your Facebook, YouTube, and other platforms will start showing you ads for mattresses! This happens because companies purchase activity data from YouTube/Instagram/Facebook etc. and they have categorized you as a potential customer.</a:t>
            </a:r>
            <a:endParaRPr sz="1200">
              <a:solidFill>
                <a:srgbClr val="4285F4"/>
              </a:solidFill>
              <a:latin typeface="Calibri"/>
              <a:ea typeface="Calibri"/>
              <a:cs typeface="Calibri"/>
              <a:sym typeface="Calibri"/>
            </a:endParaRPr>
          </a:p>
          <a:p>
            <a:pPr indent="0" lvl="0" marL="0" rtl="0" algn="l">
              <a:spcBef>
                <a:spcPts val="900"/>
              </a:spcBef>
              <a:spcAft>
                <a:spcPts val="0"/>
              </a:spcAft>
              <a:buClr>
                <a:srgbClr val="4285F4"/>
              </a:buClr>
              <a:buSzPts val="1100"/>
              <a:buFont typeface="Arial"/>
              <a:buNone/>
            </a:pPr>
            <a:r>
              <a:rPr lang="en" sz="1200">
                <a:solidFill>
                  <a:srgbClr val="4285F4"/>
                </a:solidFill>
                <a:highlight>
                  <a:schemeClr val="lt1"/>
                </a:highlight>
                <a:latin typeface="Calibri"/>
                <a:ea typeface="Calibri"/>
                <a:cs typeface="Calibri"/>
                <a:sym typeface="Calibri"/>
              </a:rPr>
              <a:t>Big data </a:t>
            </a:r>
            <a:r>
              <a:rPr b="1" lang="en" sz="1200">
                <a:solidFill>
                  <a:srgbClr val="4285F4"/>
                </a:solidFill>
                <a:highlight>
                  <a:schemeClr val="lt1"/>
                </a:highlight>
                <a:latin typeface="Calibri"/>
                <a:ea typeface="Calibri"/>
                <a:cs typeface="Calibri"/>
                <a:sym typeface="Calibri"/>
              </a:rPr>
              <a:t>comes from many different sources</a:t>
            </a:r>
            <a:r>
              <a:rPr lang="en" sz="1200">
                <a:solidFill>
                  <a:srgbClr val="4285F4"/>
                </a:solidFill>
                <a:highlight>
                  <a:schemeClr val="lt1"/>
                </a:highlight>
                <a:latin typeface="Calibri"/>
                <a:ea typeface="Calibri"/>
                <a:cs typeface="Calibri"/>
                <a:sym typeface="Calibri"/>
              </a:rPr>
              <a:t>. These include digitized records, social media and internet activity, and sensors from the physical environment, to name only a few examples. Tracking devices that are used include computers, phones, </a:t>
            </a:r>
            <a:r>
              <a:rPr lang="en" sz="1200">
                <a:solidFill>
                  <a:srgbClr val="4285F4"/>
                </a:solidFill>
                <a:latin typeface="Calibri"/>
                <a:ea typeface="Calibri"/>
                <a:cs typeface="Calibri"/>
                <a:sym typeface="Calibri"/>
              </a:rPr>
              <a:t>Smart city sensors, the facial recognition softwares, fitness trackers, speed cameras, COVID test and vaccine trackers etc.</a:t>
            </a:r>
            <a:endParaRPr sz="1200">
              <a:solidFill>
                <a:srgbClr val="4285F4"/>
              </a:solidFill>
              <a:highlight>
                <a:schemeClr val="lt1"/>
              </a:highlight>
              <a:latin typeface="Calibri"/>
              <a:ea typeface="Calibri"/>
              <a:cs typeface="Calibri"/>
              <a:sym typeface="Calibri"/>
            </a:endParaRPr>
          </a:p>
          <a:p>
            <a:pPr indent="0" lvl="0" marL="0" rtl="0" algn="l">
              <a:spcBef>
                <a:spcPts val="900"/>
              </a:spcBef>
              <a:spcAft>
                <a:spcPts val="0"/>
              </a:spcAft>
              <a:buClr>
                <a:srgbClr val="4285F4"/>
              </a:buClr>
              <a:buSzPts val="1100"/>
              <a:buFont typeface="Arial"/>
              <a:buNone/>
            </a:pPr>
            <a:r>
              <a:rPr b="1" lang="en" sz="1200">
                <a:solidFill>
                  <a:srgbClr val="4285F4"/>
                </a:solidFill>
                <a:highlight>
                  <a:schemeClr val="lt1"/>
                </a:highlight>
                <a:latin typeface="Calibri"/>
                <a:ea typeface="Calibri"/>
                <a:cs typeface="Calibri"/>
                <a:sym typeface="Calibri"/>
              </a:rPr>
              <a:t>We should care because</a:t>
            </a:r>
            <a:r>
              <a:rPr lang="en" sz="1200">
                <a:solidFill>
                  <a:srgbClr val="4285F4"/>
                </a:solidFill>
                <a:highlight>
                  <a:schemeClr val="lt1"/>
                </a:highlight>
                <a:latin typeface="Calibri"/>
                <a:ea typeface="Calibri"/>
                <a:cs typeface="Calibri"/>
                <a:sym typeface="Calibri"/>
              </a:rPr>
              <a:t> Big data is often privately owned by corporations or governments and is frequently traded and sold between vendors, collectors, advertisers, and the government. For example, insurance companies often purchase data from other collectors, like social media providers, on customers in order to make insurance sales decisions.</a:t>
            </a:r>
            <a:endParaRPr sz="1200">
              <a:solidFill>
                <a:srgbClr val="4285F4"/>
              </a:solidFill>
              <a:highlight>
                <a:schemeClr val="lt1"/>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394B58"/>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7875da3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7875da3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The Atlantic Slave Trade in Two 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700">
                <a:solidFill>
                  <a:srgbClr val="ED0E0E"/>
                </a:solidFill>
                <a:latin typeface="Cambria"/>
                <a:ea typeface="Cambria"/>
                <a:cs typeface="Cambria"/>
                <a:sym typeface="Cambria"/>
              </a:rPr>
              <a:t>Reductive data can end up doing a lot of harm.</a:t>
            </a:r>
            <a:endParaRPr b="1" i="1" sz="2700">
              <a:solidFill>
                <a:srgbClr val="ED0E0E"/>
              </a:solidFill>
              <a:latin typeface="Cambria"/>
              <a:ea typeface="Cambria"/>
              <a:cs typeface="Cambria"/>
              <a:sym typeface="Cambr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a5a25a0a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a5a25a0a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a5a25a0a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a5a25a0a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Trick question - the context matters!  </a:t>
            </a:r>
            <a:r>
              <a:rPr i="1" lang="en"/>
              <a:t>Who</a:t>
            </a:r>
            <a:r>
              <a:rPr lang="en"/>
              <a:t> is using the map and </a:t>
            </a:r>
            <a:r>
              <a:rPr i="1" lang="en"/>
              <a:t>how</a:t>
            </a:r>
            <a:r>
              <a:rPr lang="en"/>
              <a:t> they’re using it will impact its clarity and navigability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other map(s) would you need to navigate Boston as a driver? A pedestrian? A cyclist?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a5a25a0a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a5a25a0a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666666"/>
                </a:solidFill>
                <a:latin typeface="Cambria"/>
                <a:ea typeface="Cambria"/>
                <a:cs typeface="Cambria"/>
                <a:sym typeface="Cambria"/>
              </a:rPr>
              <a:t>Discuss:</a:t>
            </a:r>
            <a:endParaRPr b="1" sz="19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rPr lang="en" sz="1900">
                <a:solidFill>
                  <a:srgbClr val="666666"/>
                </a:solidFill>
                <a:latin typeface="Cambria"/>
                <a:ea typeface="Cambria"/>
                <a:cs typeface="Cambria"/>
                <a:sym typeface="Cambria"/>
              </a:rPr>
              <a:t>What message does the </a:t>
            </a:r>
            <a:r>
              <a:rPr b="1" lang="en" sz="1900">
                <a:solidFill>
                  <a:srgbClr val="666666"/>
                </a:solidFill>
                <a:latin typeface="Cambria"/>
                <a:ea typeface="Cambria"/>
                <a:cs typeface="Cambria"/>
                <a:sym typeface="Cambria"/>
              </a:rPr>
              <a:t>unnormalized</a:t>
            </a:r>
            <a:r>
              <a:rPr lang="en" sz="1900">
                <a:solidFill>
                  <a:srgbClr val="666666"/>
                </a:solidFill>
                <a:latin typeface="Cambria"/>
                <a:ea typeface="Cambria"/>
                <a:cs typeface="Cambria"/>
                <a:sym typeface="Cambria"/>
              </a:rPr>
              <a:t> map put forth?</a:t>
            </a:r>
            <a:endParaRPr sz="19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rPr lang="en" sz="1900">
                <a:solidFill>
                  <a:srgbClr val="666666"/>
                </a:solidFill>
                <a:latin typeface="Cambria"/>
                <a:ea typeface="Cambria"/>
                <a:cs typeface="Cambria"/>
                <a:sym typeface="Cambria"/>
              </a:rPr>
              <a:t>How is that different from the message of the </a:t>
            </a:r>
            <a:r>
              <a:rPr b="1" lang="en" sz="1900">
                <a:solidFill>
                  <a:srgbClr val="666666"/>
                </a:solidFill>
                <a:latin typeface="Cambria"/>
                <a:ea typeface="Cambria"/>
                <a:cs typeface="Cambria"/>
                <a:sym typeface="Cambria"/>
              </a:rPr>
              <a:t>normalized</a:t>
            </a:r>
            <a:r>
              <a:rPr lang="en" sz="1900">
                <a:solidFill>
                  <a:srgbClr val="666666"/>
                </a:solidFill>
                <a:latin typeface="Cambria"/>
                <a:ea typeface="Cambria"/>
                <a:cs typeface="Cambria"/>
                <a:sym typeface="Cambria"/>
              </a:rPr>
              <a:t> map?</a:t>
            </a:r>
            <a:endParaRPr sz="19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rPr lang="en" sz="1900">
                <a:solidFill>
                  <a:srgbClr val="666666"/>
                </a:solidFill>
                <a:latin typeface="Cambria"/>
                <a:ea typeface="Cambria"/>
                <a:cs typeface="Cambria"/>
                <a:sym typeface="Cambria"/>
              </a:rPr>
              <a:t>Again, </a:t>
            </a:r>
            <a:r>
              <a:rPr lang="en" sz="1900">
                <a:solidFill>
                  <a:srgbClr val="666666"/>
                </a:solidFill>
                <a:latin typeface="Cambria"/>
                <a:ea typeface="Cambria"/>
                <a:cs typeface="Cambria"/>
                <a:sym typeface="Cambria"/>
              </a:rPr>
              <a:t>normalizing refers to adjusting data that may have been collected at different scales into a common scale.</a:t>
            </a:r>
            <a:endParaRPr sz="19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t/>
            </a:r>
            <a:endParaRPr sz="1900">
              <a:solidFill>
                <a:srgbClr val="666666"/>
              </a:solidFill>
              <a:latin typeface="Cambria"/>
              <a:ea typeface="Cambria"/>
              <a:cs typeface="Cambria"/>
              <a:sym typeface="Cambria"/>
            </a:endParaRPr>
          </a:p>
          <a:p>
            <a:pPr indent="0" lvl="0" marL="0" rtl="0" algn="l">
              <a:lnSpc>
                <a:spcPct val="115000"/>
              </a:lnSpc>
              <a:spcBef>
                <a:spcPts val="1600"/>
              </a:spcBef>
              <a:spcAft>
                <a:spcPts val="1600"/>
              </a:spcAft>
              <a:buNone/>
            </a:pPr>
            <a:r>
              <a:t/>
            </a:r>
            <a:endParaRPr sz="1900">
              <a:solidFill>
                <a:srgbClr val="666666"/>
              </a:solidFill>
              <a:latin typeface="Cambria"/>
              <a:ea typeface="Cambria"/>
              <a:cs typeface="Cambria"/>
              <a:sym typeface="Cambria"/>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a5a25a0a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fa5a25a0a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684259d26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684259d2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rPr lang="en"/>
              <a:t>TURN AND TALK</a:t>
            </a:r>
            <a:endParaRPr/>
          </a:p>
          <a:p>
            <a:pPr indent="0" lvl="0" marL="0" rtl="0" algn="l">
              <a:lnSpc>
                <a:spcPct val="110000"/>
              </a:lnSpc>
              <a:spcBef>
                <a:spcPts val="1000"/>
              </a:spcBef>
              <a:spcAft>
                <a:spcPts val="0"/>
              </a:spcAft>
              <a:buNone/>
            </a:pPr>
            <a:r>
              <a:rPr lang="en"/>
              <a:t>Take a couple of minutes with your partner(s) to look at the five examples of “misleading” and “accurate” charts and graphs </a:t>
            </a:r>
            <a:r>
              <a:rPr b="1" lang="en"/>
              <a:t>(which should really be called “more misleading” and “more accurate” - this kind of data presentation is usually much more nuanced and less of a “right/wrong” binary than these visuals make it seem)</a:t>
            </a:r>
            <a:endParaRPr b="1"/>
          </a:p>
          <a:p>
            <a:pPr indent="0" lvl="0" marL="0" rtl="0" algn="l">
              <a:lnSpc>
                <a:spcPct val="110000"/>
              </a:lnSpc>
              <a:spcBef>
                <a:spcPts val="1000"/>
              </a:spcBef>
              <a:spcAft>
                <a:spcPts val="0"/>
              </a:spcAft>
              <a:buNone/>
            </a:pPr>
            <a:r>
              <a:rPr lang="en"/>
              <a:t>What do you notice about the “more accurate” and “more misleading” versions of the charts and graphs?</a:t>
            </a:r>
            <a:endParaRPr/>
          </a:p>
          <a:p>
            <a:pPr indent="0" lvl="0" marL="0" rtl="0" algn="l">
              <a:lnSpc>
                <a:spcPct val="110000"/>
              </a:lnSpc>
              <a:spcBef>
                <a:spcPts val="1000"/>
              </a:spcBef>
              <a:spcAft>
                <a:spcPts val="0"/>
              </a:spcAft>
              <a:buNone/>
            </a:pPr>
            <a:r>
              <a:t/>
            </a:r>
            <a:endParaRPr/>
          </a:p>
          <a:p>
            <a:pPr indent="0" lvl="0" marL="0" rtl="0" algn="l">
              <a:lnSpc>
                <a:spcPct val="110000"/>
              </a:lnSpc>
              <a:spcBef>
                <a:spcPts val="1000"/>
              </a:spcBef>
              <a:spcAft>
                <a:spcPts val="0"/>
              </a:spcAft>
              <a:buNone/>
            </a:pPr>
            <a:r>
              <a:t/>
            </a:r>
            <a:endParaRPr/>
          </a:p>
          <a:p>
            <a:pPr indent="0" lvl="0" marL="0" rtl="0" algn="l">
              <a:lnSpc>
                <a:spcPct val="110000"/>
              </a:lnSpc>
              <a:spcBef>
                <a:spcPts val="1000"/>
              </a:spcBef>
              <a:spcAft>
                <a:spcPts val="0"/>
              </a:spcAft>
              <a:buNone/>
            </a:pPr>
            <a:r>
              <a:rPr lang="en"/>
              <a:t>Image credits: https://venngage.com/blog/misleading-graphs/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a5a25a0a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a5a25a0a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en">
                <a:solidFill>
                  <a:schemeClr val="dk1"/>
                </a:solidFill>
              </a:rPr>
              <a:t>TURN AND TALK</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Take a couple of minutes with your partner(s) to look at the five examples of “misleading” and “accurate” charts and graphs </a:t>
            </a:r>
            <a:r>
              <a:rPr b="1" lang="en">
                <a:solidFill>
                  <a:schemeClr val="dk1"/>
                </a:solidFill>
              </a:rPr>
              <a:t>(which should really be called “more misleading” and “more accurate” - this kind of data presentation is usually much more nuanced and less of a “right/wrong” binary than these visuals make it seem)</a:t>
            </a:r>
            <a:endParaRPr b="1">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What do you notice about the “more accurate” and “more misleading” versions of the charts and graphs?</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Image credits: https://venngage.com/blog/misleading-graphs/</a:t>
            </a:r>
            <a:endParaRPr>
              <a:solidFill>
                <a:schemeClr val="dk1"/>
              </a:solidFill>
            </a:endParaRPr>
          </a:p>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684259d26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684259d26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en">
                <a:solidFill>
                  <a:schemeClr val="dk1"/>
                </a:solidFill>
              </a:rPr>
              <a:t>TURN AND TALK</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Take a couple of minutes with your partner(s) to look at the five examples of “misleading” and “accurate” charts and graphs </a:t>
            </a:r>
            <a:r>
              <a:rPr b="1" lang="en">
                <a:solidFill>
                  <a:schemeClr val="dk1"/>
                </a:solidFill>
              </a:rPr>
              <a:t>(which should really be called “more misleading” and “more accurate” - this kind of data presentation is usually much more nuanced and less of a “right/wrong” binary than these visuals make it seem)</a:t>
            </a:r>
            <a:endParaRPr b="1">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What do you notice about the “more accurate” and “more misleading” versions of the charts and graphs?</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Image credits: https://venngage.com/blog/misleading-graphs/</a:t>
            </a:r>
            <a:endParaRPr>
              <a:solidFill>
                <a:schemeClr val="dk1"/>
              </a:solidFill>
            </a:endParaRPr>
          </a:p>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0a4481e26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0a4481e26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Big data relies on collecting and categorizing information, similar to how academic research works. But, data and algorithms are solicited and designed by humans (and are thus subject  to human error).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isn’t to say that data is malicious in any way. It does, however, let us know that we can pay a bit more attention to how we engage with the world around us. We can learn to anticipate the pitfalls of big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As we asked questions about big data, so should we ask questions about our own research, particularly when it comes to questions about ethics, representation, and implicit biases and ideologies located in our collection and analysis process.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if you do not work explicitly with algorithms and machine learning, you will most likely be collecting, analyzing, and using data in some 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a:t>
            </a:r>
            <a:r>
              <a:rPr i="1" lang="en"/>
              <a:t>your</a:t>
            </a:r>
            <a:r>
              <a:rPr lang="en"/>
              <a:t> ethical guidelines when you do research, like when you collect, analyze, and interpret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is a writing class - so what pitfalls could you see coming up during the process of doing research and constructing a written argument?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4285F4"/>
                </a:solidFill>
              </a:rPr>
              <a:t>“As multimodal writing continues to shift and expand in the era of Big Data, writing studies must confront the new challenges and possibilities emerging from data mining, data visualization, and data-driven arguments.” </a:t>
            </a:r>
            <a:endParaRPr>
              <a:solidFill>
                <a:srgbClr val="4285F4"/>
              </a:solidFill>
            </a:endParaRPr>
          </a:p>
          <a:p>
            <a:pPr indent="0" lvl="0" marL="0" rtl="0" algn="l">
              <a:spcBef>
                <a:spcPts val="0"/>
              </a:spcBef>
              <a:spcAft>
                <a:spcPts val="0"/>
              </a:spcAft>
              <a:buClr>
                <a:schemeClr val="dk1"/>
              </a:buClr>
              <a:buSzPts val="1100"/>
              <a:buFont typeface="Arial"/>
              <a:buNone/>
            </a:pPr>
            <a:r>
              <a:rPr b="1" lang="en">
                <a:solidFill>
                  <a:srgbClr val="4285F4"/>
                </a:solidFill>
              </a:rPr>
              <a:t>“The collecting, processing, and visualizing of data—the creation of </a:t>
            </a:r>
            <a:r>
              <a:rPr b="1" i="1" lang="en">
                <a:solidFill>
                  <a:srgbClr val="4285F4"/>
                </a:solidFill>
              </a:rPr>
              <a:t>data-driven arguments</a:t>
            </a:r>
            <a:r>
              <a:rPr b="1" lang="en">
                <a:solidFill>
                  <a:srgbClr val="4285F4"/>
                </a:solidFill>
              </a:rPr>
              <a:t>—should be understood as </a:t>
            </a:r>
            <a:r>
              <a:rPr b="1" i="1" lang="en">
                <a:solidFill>
                  <a:srgbClr val="4285F4"/>
                </a:solidFill>
              </a:rPr>
              <a:t>both</a:t>
            </a:r>
            <a:r>
              <a:rPr b="1" lang="en">
                <a:solidFill>
                  <a:srgbClr val="4285F4"/>
                </a:solidFill>
              </a:rPr>
              <a:t> statistical </a:t>
            </a:r>
            <a:r>
              <a:rPr b="1" i="1" lang="en">
                <a:solidFill>
                  <a:srgbClr val="4285F4"/>
                </a:solidFill>
              </a:rPr>
              <a:t>and</a:t>
            </a:r>
            <a:r>
              <a:rPr b="1" lang="en">
                <a:solidFill>
                  <a:srgbClr val="4285F4"/>
                </a:solidFill>
              </a:rPr>
              <a:t> rhetorical in nature.”</a:t>
            </a:r>
            <a:endParaRPr b="1">
              <a:solidFill>
                <a:srgbClr val="4285F4"/>
              </a:solidFill>
            </a:endParaRPr>
          </a:p>
          <a:p>
            <a:pPr indent="-298450" lvl="0" marL="457200" rtl="0" algn="l">
              <a:spcBef>
                <a:spcPts val="0"/>
              </a:spcBef>
              <a:spcAft>
                <a:spcPts val="0"/>
              </a:spcAft>
              <a:buClr>
                <a:srgbClr val="4285F4"/>
              </a:buClr>
              <a:buSzPts val="1100"/>
              <a:buChar char="-"/>
            </a:pPr>
            <a:r>
              <a:rPr lang="en">
                <a:solidFill>
                  <a:srgbClr val="4285F4"/>
                </a:solidFill>
              </a:rPr>
              <a:t>from </a:t>
            </a:r>
            <a:r>
              <a:rPr lang="en" u="sng">
                <a:solidFill>
                  <a:srgbClr val="4285F4"/>
                </a:solidFill>
                <a:hlinkClick r:id="rId2">
                  <a:extLst>
                    <a:ext uri="{A12FA001-AC4F-418D-AE19-62706E023703}">
                      <ahyp:hlinkClr val="tx"/>
                    </a:ext>
                  </a:extLst>
                </a:hlinkClick>
              </a:rPr>
              <a:t>https://compositionforum.com/issue/37/big-data.php</a:t>
            </a:r>
            <a:r>
              <a:rPr lang="en">
                <a:solidFill>
                  <a:srgbClr val="4285F4"/>
                </a:solidFill>
              </a:rPr>
              <a:t> </a:t>
            </a:r>
            <a:r>
              <a:rPr lang="en" sz="1000">
                <a:solidFill>
                  <a:srgbClr val="4285F4"/>
                </a:solidFill>
              </a:rPr>
              <a:t>Aaron Beveridge, </a:t>
            </a:r>
            <a:r>
              <a:rPr lang="en" sz="1000">
                <a:solidFill>
                  <a:srgbClr val="4285F4"/>
                </a:solidFill>
                <a:highlight>
                  <a:srgbClr val="FEFEFE"/>
                </a:highlight>
              </a:rPr>
              <a:t>Assistant Professor of Informatics and Analytics, University of North Carolina at Greensboro</a:t>
            </a:r>
            <a:endParaRPr sz="1000">
              <a:solidFill>
                <a:srgbClr val="4285F4"/>
              </a:solidFill>
            </a:endParaRPr>
          </a:p>
          <a:p>
            <a:pPr indent="0" lvl="0" marL="0" rtl="0" algn="l">
              <a:spcBef>
                <a:spcPts val="0"/>
              </a:spcBef>
              <a:spcAft>
                <a:spcPts val="0"/>
              </a:spcAft>
              <a:buClr>
                <a:schemeClr val="dk1"/>
              </a:buClr>
              <a:buSzPts val="1100"/>
              <a:buFont typeface="Arial"/>
              <a:buNone/>
            </a:pPr>
            <a:r>
              <a:t/>
            </a:r>
            <a:endParaRPr>
              <a:solidFill>
                <a:srgbClr val="4285F4"/>
              </a:solidFill>
            </a:endParaRPr>
          </a:p>
          <a:p>
            <a:pPr indent="0" lvl="0" marL="0" rtl="0" algn="l">
              <a:spcBef>
                <a:spcPts val="0"/>
              </a:spcBef>
              <a:spcAft>
                <a:spcPts val="0"/>
              </a:spcAft>
              <a:buClr>
                <a:schemeClr val="dk1"/>
              </a:buClr>
              <a:buSzPts val="1100"/>
              <a:buFont typeface="Arial"/>
              <a:buNone/>
            </a:pPr>
            <a:r>
              <a:t/>
            </a:r>
            <a:endParaRPr>
              <a:solidFill>
                <a:srgbClr val="4285F4"/>
              </a:solidFill>
            </a:endParaRPr>
          </a:p>
          <a:p>
            <a:pPr indent="0" lvl="0" marL="0" rtl="0" algn="l">
              <a:spcBef>
                <a:spcPts val="0"/>
              </a:spcBef>
              <a:spcAft>
                <a:spcPts val="0"/>
              </a:spcAft>
              <a:buClr>
                <a:schemeClr val="dk1"/>
              </a:buClr>
              <a:buSzPts val="1100"/>
              <a:buFont typeface="Arial"/>
              <a:buNone/>
            </a:pPr>
            <a:r>
              <a:rPr lang="en">
                <a:solidFill>
                  <a:srgbClr val="4285F4"/>
                </a:solidFill>
              </a:rPr>
              <a:t>As Doug Eyman defines it in </a:t>
            </a:r>
            <a:r>
              <a:rPr i="1" lang="en">
                <a:solidFill>
                  <a:srgbClr val="4285F4"/>
                </a:solidFill>
              </a:rPr>
              <a:t>Digital Rhetoric</a:t>
            </a:r>
            <a:r>
              <a:rPr lang="en">
                <a:solidFill>
                  <a:srgbClr val="4285F4"/>
                </a:solidFill>
              </a:rPr>
              <a:t>: Theory, Method, Practice, </a:t>
            </a:r>
            <a:r>
              <a:rPr b="1" lang="en">
                <a:solidFill>
                  <a:srgbClr val="4285F4"/>
                </a:solidFill>
              </a:rPr>
              <a:t>networked writing</a:t>
            </a:r>
            <a:r>
              <a:rPr lang="en">
                <a:solidFill>
                  <a:srgbClr val="4285F4"/>
                </a:solidFill>
              </a:rPr>
              <a:t> functions as an “an ecology of circulation,” where digital networks provide a “framework that situates digital circulation within specific ecologies and economies of production</a:t>
            </a:r>
            <a:endParaRPr>
              <a:solidFill>
                <a:srgbClr val="4285F4"/>
              </a:solidFill>
            </a:endParaRPr>
          </a:p>
          <a:p>
            <a:pPr indent="0" lvl="0" marL="0" rtl="0" algn="l">
              <a:spcBef>
                <a:spcPts val="0"/>
              </a:spcBef>
              <a:spcAft>
                <a:spcPts val="0"/>
              </a:spcAft>
              <a:buClr>
                <a:schemeClr val="dk1"/>
              </a:buClr>
              <a:buSzPts val="1100"/>
              <a:buFont typeface="Arial"/>
              <a:buNone/>
            </a:pPr>
            <a:r>
              <a:rPr lang="en">
                <a:solidFill>
                  <a:srgbClr val="4285F4"/>
                </a:solidFill>
              </a:rPr>
              <a:t>	(Networked writing - hashtags, trending articles, retweets, etc.) </a:t>
            </a:r>
            <a:endParaRPr>
              <a:solidFill>
                <a:srgbClr val="4285F4"/>
              </a:solidFill>
            </a:endParaRPr>
          </a:p>
          <a:p>
            <a:pPr indent="0" lvl="0" marL="0" rtl="0" algn="l">
              <a:spcBef>
                <a:spcPts val="0"/>
              </a:spcBef>
              <a:spcAft>
                <a:spcPts val="0"/>
              </a:spcAft>
              <a:buClr>
                <a:schemeClr val="dk1"/>
              </a:buClr>
              <a:buSzPts val="1100"/>
              <a:buFont typeface="Arial"/>
              <a:buNone/>
            </a:pPr>
            <a:r>
              <a:t/>
            </a:r>
            <a:endParaRPr>
              <a:solidFill>
                <a:srgbClr val="4285F4"/>
              </a:solidFill>
            </a:endParaRPr>
          </a:p>
          <a:p>
            <a:pPr indent="0" lvl="0" marL="0" rtl="0" algn="l">
              <a:spcBef>
                <a:spcPts val="0"/>
              </a:spcBef>
              <a:spcAft>
                <a:spcPts val="0"/>
              </a:spcAft>
              <a:buClr>
                <a:schemeClr val="dk1"/>
              </a:buClr>
              <a:buSzPts val="1100"/>
              <a:buFont typeface="Arial"/>
              <a:buNone/>
            </a:pPr>
            <a:r>
              <a:rPr lang="en">
                <a:solidFill>
                  <a:srgbClr val="4285F4"/>
                </a:solidFill>
              </a:rPr>
              <a:t>In</a:t>
            </a:r>
            <a:r>
              <a:rPr i="1" lang="en">
                <a:solidFill>
                  <a:srgbClr val="4285F4"/>
                </a:solidFill>
              </a:rPr>
              <a:t> Rhetorical Numbers</a:t>
            </a:r>
            <a:r>
              <a:rPr lang="en">
                <a:solidFill>
                  <a:srgbClr val="4285F4"/>
                </a:solidFill>
              </a:rPr>
              <a:t>: </a:t>
            </a:r>
            <a:r>
              <a:rPr i="1" lang="en">
                <a:solidFill>
                  <a:srgbClr val="4285F4"/>
                </a:solidFill>
              </a:rPr>
              <a:t>A Case for Quantitative Writing in the Composition Classroom</a:t>
            </a:r>
            <a:r>
              <a:rPr lang="en">
                <a:solidFill>
                  <a:srgbClr val="4285F4"/>
                </a:solidFill>
              </a:rPr>
              <a:t>, Joanna Wolfe explains that </a:t>
            </a:r>
            <a:r>
              <a:rPr b="1" lang="en">
                <a:solidFill>
                  <a:srgbClr val="4285F4"/>
                </a:solidFill>
              </a:rPr>
              <a:t>“there is a paradox in that on one hand our culture tends to represent statistical evidence as a type of 'fact' and therefore immune to the arts of rhetoric, but on the other hand we are deeply aware and suspicious of the ability of statistics to be 'cooked,' 'massaged,' 'spun,' or otherwise manipulated.”</a:t>
            </a:r>
            <a:endParaRPr b="1">
              <a:solidFill>
                <a:srgbClr val="4285F4"/>
              </a:solidFill>
            </a:endParaRPr>
          </a:p>
          <a:p>
            <a:pPr indent="0" lvl="0" marL="0" rtl="0" algn="l">
              <a:spcBef>
                <a:spcPts val="0"/>
              </a:spcBef>
              <a:spcAft>
                <a:spcPts val="0"/>
              </a:spcAft>
              <a:buNone/>
            </a:pPr>
            <a:r>
              <a:t/>
            </a:r>
            <a:endParaRPr b="1"/>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0a4481e26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0a4481e26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ASK STUDENTS for other questions they might ask, in the context of their research project</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Big data relies on collecting and categorizing information, similar to how academic research works. As we asked questions about big data, so should we ask questions about our own research, particularly when it comes to questions about ethics, representation, and implicit biases and ideologies located in our collection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information is being collected and from where? To whom does this data belong?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is it being collected? Do participants know that it is collected, how it will be collected, and how will it be used?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will the data be analyzed? What biases and ideologies may be implicit in this analysis?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Who will this collection impact? Who will it benefit? Who will it potentially harm?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0a4481e26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00a4481e26_0_1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0a4481e26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0a4481e2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Citing big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was the data collected, by and from whom, and what conclusions have been drawn from it by you and by others?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idea of provenance - tracing the chronology of ownership or stewardship of information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track of and sharing your methodology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0684259d26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0684259d26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Citing big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was the data collected, by and from whom, and what conclusions have been drawn from it by you and by others?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idea of provenance - tracing the chronology of ownership or stewardship of information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track of and sharing your methodology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0684259d26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0684259d26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1600"/>
              </a:spcAft>
              <a:buClr>
                <a:schemeClr val="dk1"/>
              </a:buClr>
              <a:buSzPts val="1100"/>
              <a:buChar char="-"/>
            </a:pPr>
            <a:r>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00a4481e2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00a4481e2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 example types of sources on this slide has a link to a source you might find helpful (for Public Media it’s the homepage for American Public Media), to an article about using that type of source in academic work, or a guide to ethical use of that source in academia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What are some other types of non-traditional or non-academic sources you might use for your project for this class?</a:t>
            </a:r>
            <a:endParaRPr b="1"/>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00a4481e2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00a4481e2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LAST CONTENT SLIDE</a:t>
            </a:r>
            <a:endParaRPr b="1"/>
          </a:p>
          <a:p>
            <a:pPr indent="0" lvl="0" marL="0" rtl="0" algn="l">
              <a:lnSpc>
                <a:spcPct val="115000"/>
              </a:lnSpc>
              <a:spcBef>
                <a:spcPts val="0"/>
              </a:spcBef>
              <a:spcAft>
                <a:spcPts val="0"/>
              </a:spcAft>
              <a:buClr>
                <a:schemeClr val="dk1"/>
              </a:buClr>
              <a:buSzPts val="1100"/>
              <a:buFont typeface="Arial"/>
              <a:buNone/>
            </a:pPr>
            <a:r>
              <a:t/>
            </a:r>
            <a:endParaRPr/>
          </a:p>
          <a:p>
            <a:pPr indent="-298450" lvl="0" marL="457200" rtl="0" algn="l">
              <a:lnSpc>
                <a:spcPct val="115000"/>
              </a:lnSpc>
              <a:spcBef>
                <a:spcPts val="0"/>
              </a:spcBef>
              <a:spcAft>
                <a:spcPts val="0"/>
              </a:spcAft>
              <a:buSzPts val="1100"/>
              <a:buAutoNum type="arabicParenR"/>
            </a:pPr>
            <a:r>
              <a:rPr lang="en"/>
              <a:t>If your source seems fishy or their argument or evidence are flimsy, do some more digging </a:t>
            </a:r>
            <a:endParaRPr/>
          </a:p>
          <a:p>
            <a:pPr indent="-298450" lvl="1" marL="914400" rtl="0" algn="l">
              <a:lnSpc>
                <a:spcPct val="115000"/>
              </a:lnSpc>
              <a:spcBef>
                <a:spcPts val="0"/>
              </a:spcBef>
              <a:spcAft>
                <a:spcPts val="0"/>
              </a:spcAft>
              <a:buSzPts val="1100"/>
              <a:buAutoNum type="alphaLcParenR"/>
            </a:pPr>
            <a:r>
              <a:rPr lang="en"/>
              <a:t>Remember, lots of entities (companies, governments, individuals) pay for research to be done that supports their work or specific outcomes, and pay for publicity that puts their work in a positive light</a:t>
            </a:r>
            <a:endParaRPr/>
          </a:p>
          <a:p>
            <a:pPr indent="-298450" lvl="1" marL="914400" rtl="0" algn="l">
              <a:lnSpc>
                <a:spcPct val="115000"/>
              </a:lnSpc>
              <a:spcBef>
                <a:spcPts val="0"/>
              </a:spcBef>
              <a:spcAft>
                <a:spcPts val="0"/>
              </a:spcAft>
              <a:buSzPts val="1100"/>
              <a:buAutoNum type="alphaLcParenR"/>
            </a:pPr>
            <a:r>
              <a:rPr lang="en"/>
              <a:t>So look at WHO is publishing articles, charts, or infographics, and think critically about WHY they may be doing so</a:t>
            </a:r>
            <a:endParaRPr/>
          </a:p>
          <a:p>
            <a:pPr indent="-298450" lvl="0" marL="457200" rtl="0" algn="l">
              <a:lnSpc>
                <a:spcPct val="115000"/>
              </a:lnSpc>
              <a:spcBef>
                <a:spcPts val="0"/>
              </a:spcBef>
              <a:spcAft>
                <a:spcPts val="0"/>
              </a:spcAft>
              <a:buSzPts val="1100"/>
              <a:buAutoNum type="arabicParenR"/>
            </a:pPr>
            <a:r>
              <a:rPr lang="en"/>
              <a:t>Be transparent about your methodologies - even to the point where you describe your research process, including what your sources are and how you found and decided to use them</a:t>
            </a:r>
            <a:endParaRPr/>
          </a:p>
          <a:p>
            <a:pPr indent="-298450" lvl="1" marL="914400" rtl="0" algn="l">
              <a:lnSpc>
                <a:spcPct val="115000"/>
              </a:lnSpc>
              <a:spcBef>
                <a:spcPts val="0"/>
              </a:spcBef>
              <a:spcAft>
                <a:spcPts val="0"/>
              </a:spcAft>
              <a:buSzPts val="1100"/>
              <a:buAutoNum type="alphaLcParenR"/>
            </a:pPr>
            <a:r>
              <a:rPr lang="en"/>
              <a:t>In projects that use Big Data (or any data sets), the authors often include methodological essays that discuss the data gathering, organizing, and cleaning process, and speak directly to gaps in the data and how those gaps could skew results</a:t>
            </a:r>
            <a:endParaRPr/>
          </a:p>
          <a:p>
            <a:pPr indent="-298450" lvl="0" marL="457200" rtl="0" algn="l">
              <a:lnSpc>
                <a:spcPct val="115000"/>
              </a:lnSpc>
              <a:spcBef>
                <a:spcPts val="0"/>
              </a:spcBef>
              <a:spcAft>
                <a:spcPts val="0"/>
              </a:spcAft>
              <a:buSzPts val="1100"/>
              <a:buAutoNum type="arabicParenR"/>
            </a:pPr>
            <a:r>
              <a:rPr lang="en"/>
              <a:t>Cite your source appropriately so that any reader can find it </a:t>
            </a:r>
            <a:endParaRPr/>
          </a:p>
          <a:p>
            <a:pPr indent="-298450" lvl="1" marL="914400" rtl="0" algn="l">
              <a:lnSpc>
                <a:spcPct val="115000"/>
              </a:lnSpc>
              <a:spcBef>
                <a:spcPts val="0"/>
              </a:spcBef>
              <a:spcAft>
                <a:spcPts val="0"/>
              </a:spcAft>
              <a:buSzPts val="1100"/>
              <a:buAutoNum type="alphaLcParenR"/>
            </a:pPr>
            <a:r>
              <a:rPr lang="en"/>
              <a:t>Use the Purdue OWL to help you determine how to cite nontraditional sources in your writing, or schedule an appointment at the Northeastern Writing Center {</a:t>
            </a:r>
            <a:r>
              <a:rPr lang="en" u="sng">
                <a:solidFill>
                  <a:schemeClr val="hlink"/>
                </a:solidFill>
                <a:hlinkClick r:id="rId2"/>
              </a:rPr>
              <a:t>https://cssh.northeastern.edu/writingcenter/</a:t>
            </a: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rgbClr val="4285F4"/>
              </a:buClr>
              <a:buSzPts val="1100"/>
              <a:buFont typeface="Arial"/>
              <a:buNone/>
            </a:pPr>
            <a:r>
              <a:rPr lang="en" u="sng">
                <a:solidFill>
                  <a:srgbClr val="1C3AA9"/>
                </a:solidFill>
                <a:hlinkClick r:id="rId3">
                  <a:extLst>
                    <a:ext uri="{A12FA001-AC4F-418D-AE19-62706E023703}">
                      <ahyp:hlinkClr val="tx"/>
                    </a:ext>
                  </a:extLst>
                </a:hlinkClick>
              </a:rPr>
              <a:t>https://journals.sagepub.com/doi/full/10.1177/1747016116650720</a:t>
            </a:r>
            <a:r>
              <a:rPr lang="en">
                <a:solidFill>
                  <a:srgbClr val="4285F4"/>
                </a:solidFill>
              </a:rPr>
              <a:t> research example of researchers trying to inform members of an online forum that researchers were present</a:t>
            </a:r>
            <a:endParaRPr>
              <a:solidFill>
                <a:srgbClr val="4285F4"/>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0a4481e26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00a4481e26_0_1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0a4481e26_0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00a4481e26_0_2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highlight>
                <a:schemeClr val="accent4"/>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cxnSp>
        <p:nvCxnSpPr>
          <p:cNvPr id="57" name="Google Shape;57;p14"/>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58" name="Google Shape;58;p14"/>
          <p:cNvSpPr txBox="1"/>
          <p:nvPr>
            <p:ph type="ctrTitle"/>
          </p:nvPr>
        </p:nvSpPr>
        <p:spPr>
          <a:xfrm>
            <a:off x="311700" y="222675"/>
            <a:ext cx="8520600" cy="1957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400"/>
              <a:buNone/>
              <a:defRPr b="1" sz="5400"/>
            </a:lvl1pPr>
            <a:lvl2pPr lvl="1" rtl="0" algn="ctr">
              <a:lnSpc>
                <a:spcPct val="100000"/>
              </a:lnSpc>
              <a:spcBef>
                <a:spcPts val="0"/>
              </a:spcBef>
              <a:spcAft>
                <a:spcPts val="0"/>
              </a:spcAft>
              <a:buSzPts val="5400"/>
              <a:buNone/>
              <a:defRPr sz="5400"/>
            </a:lvl2pPr>
            <a:lvl3pPr lvl="2" rtl="0" algn="ctr">
              <a:lnSpc>
                <a:spcPct val="100000"/>
              </a:lnSpc>
              <a:spcBef>
                <a:spcPts val="0"/>
              </a:spcBef>
              <a:spcAft>
                <a:spcPts val="0"/>
              </a:spcAft>
              <a:buSzPts val="5400"/>
              <a:buNone/>
              <a:defRPr sz="5400"/>
            </a:lvl3pPr>
            <a:lvl4pPr lvl="3" rtl="0" algn="ctr">
              <a:lnSpc>
                <a:spcPct val="100000"/>
              </a:lnSpc>
              <a:spcBef>
                <a:spcPts val="0"/>
              </a:spcBef>
              <a:spcAft>
                <a:spcPts val="0"/>
              </a:spcAft>
              <a:buSzPts val="5400"/>
              <a:buNone/>
              <a:defRPr sz="5400"/>
            </a:lvl4pPr>
            <a:lvl5pPr lvl="4" rtl="0" algn="ctr">
              <a:lnSpc>
                <a:spcPct val="100000"/>
              </a:lnSpc>
              <a:spcBef>
                <a:spcPts val="0"/>
              </a:spcBef>
              <a:spcAft>
                <a:spcPts val="0"/>
              </a:spcAft>
              <a:buSzPts val="5400"/>
              <a:buNone/>
              <a:defRPr sz="5400"/>
            </a:lvl5pPr>
            <a:lvl6pPr lvl="5" rtl="0" algn="ctr">
              <a:lnSpc>
                <a:spcPct val="100000"/>
              </a:lnSpc>
              <a:spcBef>
                <a:spcPts val="0"/>
              </a:spcBef>
              <a:spcAft>
                <a:spcPts val="0"/>
              </a:spcAft>
              <a:buSzPts val="5400"/>
              <a:buNone/>
              <a:defRPr sz="5400"/>
            </a:lvl6pPr>
            <a:lvl7pPr lvl="6" rtl="0" algn="ctr">
              <a:lnSpc>
                <a:spcPct val="100000"/>
              </a:lnSpc>
              <a:spcBef>
                <a:spcPts val="0"/>
              </a:spcBef>
              <a:spcAft>
                <a:spcPts val="0"/>
              </a:spcAft>
              <a:buSzPts val="5400"/>
              <a:buNone/>
              <a:defRPr sz="5400"/>
            </a:lvl7pPr>
            <a:lvl8pPr lvl="7" rtl="0" algn="ctr">
              <a:lnSpc>
                <a:spcPct val="100000"/>
              </a:lnSpc>
              <a:spcBef>
                <a:spcPts val="0"/>
              </a:spcBef>
              <a:spcAft>
                <a:spcPts val="0"/>
              </a:spcAft>
              <a:buSzPts val="5400"/>
              <a:buNone/>
              <a:defRPr sz="5400"/>
            </a:lvl8pPr>
            <a:lvl9pPr lvl="8" rtl="0" algn="ctr">
              <a:lnSpc>
                <a:spcPct val="100000"/>
              </a:lnSpc>
              <a:spcBef>
                <a:spcPts val="0"/>
              </a:spcBef>
              <a:spcAft>
                <a:spcPts val="0"/>
              </a:spcAft>
              <a:buSzPts val="5400"/>
              <a:buNone/>
              <a:defRPr sz="5400"/>
            </a:lvl9pPr>
          </a:lstStyle>
          <a:p/>
        </p:txBody>
      </p:sp>
      <p:sp>
        <p:nvSpPr>
          <p:cNvPr id="59" name="Google Shape;59;p14"/>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4" name="Google Shape;64;p15"/>
          <p:cNvSpPr txBox="1"/>
          <p:nvPr>
            <p:ph idx="1" type="body"/>
          </p:nvPr>
        </p:nvSpPr>
        <p:spPr>
          <a:xfrm>
            <a:off x="311700" y="1028575"/>
            <a:ext cx="8520600" cy="34164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0"/>
              </a:spcBef>
              <a:spcAft>
                <a:spcPts val="0"/>
              </a:spcAft>
              <a:buSzPts val="2400"/>
              <a:buChar char="●"/>
              <a:defRPr/>
            </a:lvl1pPr>
            <a:lvl2pPr indent="-355600" lvl="1" marL="914400" rtl="0" algn="l">
              <a:lnSpc>
                <a:spcPct val="115000"/>
              </a:lnSpc>
              <a:spcBef>
                <a:spcPts val="1600"/>
              </a:spcBef>
              <a:spcAft>
                <a:spcPts val="0"/>
              </a:spcAft>
              <a:buSzPts val="2000"/>
              <a:buChar char="○"/>
              <a:defRPr/>
            </a:lvl2pPr>
            <a:lvl3pPr indent="-342900" lvl="2" marL="1371600" rtl="0" algn="l">
              <a:lnSpc>
                <a:spcPct val="115000"/>
              </a:lnSpc>
              <a:spcBef>
                <a:spcPts val="1600"/>
              </a:spcBef>
              <a:spcAft>
                <a:spcPts val="0"/>
              </a:spcAft>
              <a:buSzPts val="18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9" name="Shape 69"/>
        <p:cNvGrpSpPr/>
        <p:nvPr/>
      </p:nvGrpSpPr>
      <p:grpSpPr>
        <a:xfrm>
          <a:off x="0" y="0"/>
          <a:ext cx="0" cy="0"/>
          <a:chOff x="0" y="0"/>
          <a:chExt cx="0" cy="0"/>
        </a:xfrm>
      </p:grpSpPr>
      <p:sp>
        <p:nvSpPr>
          <p:cNvPr id="70" name="Google Shape;70;p17"/>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6800"/>
              <a:buNone/>
              <a:defRPr sz="6800">
                <a:solidFill>
                  <a:schemeClr val="lt1"/>
                </a:solidFill>
              </a:defRPr>
            </a:lvl1pPr>
            <a:lvl2pPr lvl="1" rtl="0" algn="l">
              <a:lnSpc>
                <a:spcPct val="100000"/>
              </a:lnSpc>
              <a:spcBef>
                <a:spcPts val="0"/>
              </a:spcBef>
              <a:spcAft>
                <a:spcPts val="0"/>
              </a:spcAft>
              <a:buClr>
                <a:schemeClr val="lt1"/>
              </a:buClr>
              <a:buSzPts val="6800"/>
              <a:buNone/>
              <a:defRPr sz="6800">
                <a:solidFill>
                  <a:schemeClr val="lt1"/>
                </a:solidFill>
              </a:defRPr>
            </a:lvl2pPr>
            <a:lvl3pPr lvl="2" rtl="0" algn="l">
              <a:lnSpc>
                <a:spcPct val="100000"/>
              </a:lnSpc>
              <a:spcBef>
                <a:spcPts val="0"/>
              </a:spcBef>
              <a:spcAft>
                <a:spcPts val="0"/>
              </a:spcAft>
              <a:buClr>
                <a:schemeClr val="lt1"/>
              </a:buClr>
              <a:buSzPts val="6800"/>
              <a:buNone/>
              <a:defRPr sz="6800">
                <a:solidFill>
                  <a:schemeClr val="lt1"/>
                </a:solidFill>
              </a:defRPr>
            </a:lvl3pPr>
            <a:lvl4pPr lvl="3" rtl="0" algn="l">
              <a:lnSpc>
                <a:spcPct val="100000"/>
              </a:lnSpc>
              <a:spcBef>
                <a:spcPts val="0"/>
              </a:spcBef>
              <a:spcAft>
                <a:spcPts val="0"/>
              </a:spcAft>
              <a:buClr>
                <a:schemeClr val="lt1"/>
              </a:buClr>
              <a:buSzPts val="6800"/>
              <a:buNone/>
              <a:defRPr sz="6800">
                <a:solidFill>
                  <a:schemeClr val="lt1"/>
                </a:solidFill>
              </a:defRPr>
            </a:lvl4pPr>
            <a:lvl5pPr lvl="4" rtl="0" algn="l">
              <a:lnSpc>
                <a:spcPct val="100000"/>
              </a:lnSpc>
              <a:spcBef>
                <a:spcPts val="0"/>
              </a:spcBef>
              <a:spcAft>
                <a:spcPts val="0"/>
              </a:spcAft>
              <a:buClr>
                <a:schemeClr val="lt1"/>
              </a:buClr>
              <a:buSzPts val="6800"/>
              <a:buNone/>
              <a:defRPr sz="6800">
                <a:solidFill>
                  <a:schemeClr val="lt1"/>
                </a:solidFill>
              </a:defRPr>
            </a:lvl5pPr>
            <a:lvl6pPr lvl="5" rtl="0" algn="l">
              <a:lnSpc>
                <a:spcPct val="100000"/>
              </a:lnSpc>
              <a:spcBef>
                <a:spcPts val="0"/>
              </a:spcBef>
              <a:spcAft>
                <a:spcPts val="0"/>
              </a:spcAft>
              <a:buClr>
                <a:schemeClr val="lt1"/>
              </a:buClr>
              <a:buSzPts val="6800"/>
              <a:buNone/>
              <a:defRPr sz="6800">
                <a:solidFill>
                  <a:schemeClr val="lt1"/>
                </a:solidFill>
              </a:defRPr>
            </a:lvl6pPr>
            <a:lvl7pPr lvl="6" rtl="0" algn="l">
              <a:lnSpc>
                <a:spcPct val="100000"/>
              </a:lnSpc>
              <a:spcBef>
                <a:spcPts val="0"/>
              </a:spcBef>
              <a:spcAft>
                <a:spcPts val="0"/>
              </a:spcAft>
              <a:buClr>
                <a:schemeClr val="lt1"/>
              </a:buClr>
              <a:buSzPts val="6800"/>
              <a:buNone/>
              <a:defRPr sz="6800">
                <a:solidFill>
                  <a:schemeClr val="lt1"/>
                </a:solidFill>
              </a:defRPr>
            </a:lvl7pPr>
            <a:lvl8pPr lvl="7" rtl="0" algn="l">
              <a:lnSpc>
                <a:spcPct val="100000"/>
              </a:lnSpc>
              <a:spcBef>
                <a:spcPts val="0"/>
              </a:spcBef>
              <a:spcAft>
                <a:spcPts val="0"/>
              </a:spcAft>
              <a:buClr>
                <a:schemeClr val="lt1"/>
              </a:buClr>
              <a:buSzPts val="6800"/>
              <a:buNone/>
              <a:defRPr sz="6800">
                <a:solidFill>
                  <a:schemeClr val="lt1"/>
                </a:solidFill>
              </a:defRPr>
            </a:lvl8pPr>
            <a:lvl9pPr lvl="8" rtl="0" algn="l">
              <a:lnSpc>
                <a:spcPct val="100000"/>
              </a:lnSpc>
              <a:spcBef>
                <a:spcPts val="0"/>
              </a:spcBef>
              <a:spcAft>
                <a:spcPts val="0"/>
              </a:spcAft>
              <a:buClr>
                <a:schemeClr val="lt1"/>
              </a:buClr>
              <a:buSzPts val="6800"/>
              <a:buNone/>
              <a:defRPr sz="6800">
                <a:solidFill>
                  <a:schemeClr val="lt1"/>
                </a:solidFill>
              </a:defRPr>
            </a:lvl9pPr>
          </a:lstStyle>
          <a:p/>
        </p:txBody>
      </p:sp>
      <p:sp>
        <p:nvSpPr>
          <p:cNvPr id="71" name="Google Shape;7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8"/>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4" name="Google Shape;74;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5" name="Google Shape;75;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9"/>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9" name="Google Shape;7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20"/>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2" name="Google Shape;82;p20"/>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3" name="Google Shape;8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SzPts val="3800"/>
              <a:buNone/>
              <a:defRPr sz="3800"/>
            </a:lvl2pPr>
            <a:lvl3pPr lvl="2" rtl="0" algn="ctr">
              <a:lnSpc>
                <a:spcPct val="100000"/>
              </a:lnSpc>
              <a:spcBef>
                <a:spcPts val="0"/>
              </a:spcBef>
              <a:spcAft>
                <a:spcPts val="0"/>
              </a:spcAft>
              <a:buSzPts val="3800"/>
              <a:buNone/>
              <a:defRPr sz="3800"/>
            </a:lvl3pPr>
            <a:lvl4pPr lvl="3" rtl="0" algn="ctr">
              <a:lnSpc>
                <a:spcPct val="100000"/>
              </a:lnSpc>
              <a:spcBef>
                <a:spcPts val="0"/>
              </a:spcBef>
              <a:spcAft>
                <a:spcPts val="0"/>
              </a:spcAft>
              <a:buSzPts val="3800"/>
              <a:buNone/>
              <a:defRPr sz="3800"/>
            </a:lvl4pPr>
            <a:lvl5pPr lvl="4" rtl="0" algn="ctr">
              <a:lnSpc>
                <a:spcPct val="100000"/>
              </a:lnSpc>
              <a:spcBef>
                <a:spcPts val="0"/>
              </a:spcBef>
              <a:spcAft>
                <a:spcPts val="0"/>
              </a:spcAft>
              <a:buSzPts val="3800"/>
              <a:buNone/>
              <a:defRPr sz="3800"/>
            </a:lvl5pPr>
            <a:lvl6pPr lvl="5" rtl="0" algn="ctr">
              <a:lnSpc>
                <a:spcPct val="100000"/>
              </a:lnSpc>
              <a:spcBef>
                <a:spcPts val="0"/>
              </a:spcBef>
              <a:spcAft>
                <a:spcPts val="0"/>
              </a:spcAft>
              <a:buSzPts val="3800"/>
              <a:buNone/>
              <a:defRPr sz="3800"/>
            </a:lvl6pPr>
            <a:lvl7pPr lvl="6" rtl="0" algn="ctr">
              <a:lnSpc>
                <a:spcPct val="100000"/>
              </a:lnSpc>
              <a:spcBef>
                <a:spcPts val="0"/>
              </a:spcBef>
              <a:spcAft>
                <a:spcPts val="0"/>
              </a:spcAft>
              <a:buSzPts val="3800"/>
              <a:buNone/>
              <a:defRPr sz="3800"/>
            </a:lvl7pPr>
            <a:lvl8pPr lvl="7" rtl="0" algn="ctr">
              <a:lnSpc>
                <a:spcPct val="100000"/>
              </a:lnSpc>
              <a:spcBef>
                <a:spcPts val="0"/>
              </a:spcBef>
              <a:spcAft>
                <a:spcPts val="0"/>
              </a:spcAft>
              <a:buSzPts val="3800"/>
              <a:buNone/>
              <a:defRPr sz="3800"/>
            </a:lvl8pPr>
            <a:lvl9pPr lvl="8" rtl="0" algn="ctr">
              <a:lnSpc>
                <a:spcPct val="100000"/>
              </a:lnSpc>
              <a:spcBef>
                <a:spcPts val="0"/>
              </a:spcBef>
              <a:spcAft>
                <a:spcPts val="0"/>
              </a:spcAft>
              <a:buSzPts val="3800"/>
              <a:buNone/>
              <a:defRPr sz="3800"/>
            </a:lvl9pPr>
          </a:lstStyle>
          <a:p/>
        </p:txBody>
      </p:sp>
      <p:sp>
        <p:nvSpPr>
          <p:cNvPr id="88" name="Google Shape;88;p2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9" name="Google Shape;89;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81000" lvl="0" marL="457200" rtl="0" algn="l">
              <a:lnSpc>
                <a:spcPct val="115000"/>
              </a:lnSpc>
              <a:spcBef>
                <a:spcPts val="0"/>
              </a:spcBef>
              <a:spcAft>
                <a:spcPts val="0"/>
              </a:spcAft>
              <a:buClr>
                <a:schemeClr val="lt1"/>
              </a:buClr>
              <a:buSzPts val="2400"/>
              <a:buChar char="●"/>
              <a:defRPr>
                <a:solidFill>
                  <a:schemeClr val="lt1"/>
                </a:solidFill>
              </a:defRPr>
            </a:lvl1pPr>
            <a:lvl2pPr indent="-355600" lvl="1" marL="914400" rtl="0" algn="l">
              <a:lnSpc>
                <a:spcPct val="115000"/>
              </a:lnSpc>
              <a:spcBef>
                <a:spcPts val="1600"/>
              </a:spcBef>
              <a:spcAft>
                <a:spcPts val="0"/>
              </a:spcAft>
              <a:buClr>
                <a:schemeClr val="lt1"/>
              </a:buClr>
              <a:buSzPts val="2000"/>
              <a:buChar char="○"/>
              <a:defRPr>
                <a:solidFill>
                  <a:schemeClr val="lt1"/>
                </a:solidFill>
              </a:defRPr>
            </a:lvl2pPr>
            <a:lvl3pPr indent="-342900" lvl="2" marL="1371600" rtl="0" algn="l">
              <a:lnSpc>
                <a:spcPct val="115000"/>
              </a:lnSpc>
              <a:spcBef>
                <a:spcPts val="1600"/>
              </a:spcBef>
              <a:spcAft>
                <a:spcPts val="0"/>
              </a:spcAft>
              <a:buClr>
                <a:schemeClr val="lt1"/>
              </a:buClr>
              <a:buSzPts val="18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3" name="Google Shape;9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1000"/>
              <a:buNone/>
              <a:defRPr sz="11000">
                <a:solidFill>
                  <a:schemeClr val="dk1"/>
                </a:solidFill>
              </a:defRPr>
            </a:lvl1pPr>
            <a:lvl2pPr lvl="1" rtl="0" algn="ctr">
              <a:lnSpc>
                <a:spcPct val="100000"/>
              </a:lnSpc>
              <a:spcBef>
                <a:spcPts val="0"/>
              </a:spcBef>
              <a:spcAft>
                <a:spcPts val="0"/>
              </a:spcAft>
              <a:buClr>
                <a:schemeClr val="dk1"/>
              </a:buClr>
              <a:buSzPts val="11000"/>
              <a:buNone/>
              <a:defRPr sz="11000">
                <a:solidFill>
                  <a:schemeClr val="dk1"/>
                </a:solidFill>
              </a:defRPr>
            </a:lvl2pPr>
            <a:lvl3pPr lvl="2" rtl="0" algn="ctr">
              <a:lnSpc>
                <a:spcPct val="100000"/>
              </a:lnSpc>
              <a:spcBef>
                <a:spcPts val="0"/>
              </a:spcBef>
              <a:spcAft>
                <a:spcPts val="0"/>
              </a:spcAft>
              <a:buClr>
                <a:schemeClr val="dk1"/>
              </a:buClr>
              <a:buSzPts val="11000"/>
              <a:buNone/>
              <a:defRPr sz="11000">
                <a:solidFill>
                  <a:schemeClr val="dk1"/>
                </a:solidFill>
              </a:defRPr>
            </a:lvl3pPr>
            <a:lvl4pPr lvl="3" rtl="0" algn="ctr">
              <a:lnSpc>
                <a:spcPct val="100000"/>
              </a:lnSpc>
              <a:spcBef>
                <a:spcPts val="0"/>
              </a:spcBef>
              <a:spcAft>
                <a:spcPts val="0"/>
              </a:spcAft>
              <a:buClr>
                <a:schemeClr val="dk1"/>
              </a:buClr>
              <a:buSzPts val="11000"/>
              <a:buNone/>
              <a:defRPr sz="11000">
                <a:solidFill>
                  <a:schemeClr val="dk1"/>
                </a:solidFill>
              </a:defRPr>
            </a:lvl4pPr>
            <a:lvl5pPr lvl="4" rtl="0" algn="ctr">
              <a:lnSpc>
                <a:spcPct val="100000"/>
              </a:lnSpc>
              <a:spcBef>
                <a:spcPts val="0"/>
              </a:spcBef>
              <a:spcAft>
                <a:spcPts val="0"/>
              </a:spcAft>
              <a:buClr>
                <a:schemeClr val="dk1"/>
              </a:buClr>
              <a:buSzPts val="11000"/>
              <a:buNone/>
              <a:defRPr sz="11000">
                <a:solidFill>
                  <a:schemeClr val="dk1"/>
                </a:solidFill>
              </a:defRPr>
            </a:lvl5pPr>
            <a:lvl6pPr lvl="5" rtl="0" algn="ctr">
              <a:lnSpc>
                <a:spcPct val="100000"/>
              </a:lnSpc>
              <a:spcBef>
                <a:spcPts val="0"/>
              </a:spcBef>
              <a:spcAft>
                <a:spcPts val="0"/>
              </a:spcAft>
              <a:buClr>
                <a:schemeClr val="dk1"/>
              </a:buClr>
              <a:buSzPts val="11000"/>
              <a:buNone/>
              <a:defRPr sz="11000">
                <a:solidFill>
                  <a:schemeClr val="dk1"/>
                </a:solidFill>
              </a:defRPr>
            </a:lvl6pPr>
            <a:lvl7pPr lvl="6" rtl="0" algn="ctr">
              <a:lnSpc>
                <a:spcPct val="100000"/>
              </a:lnSpc>
              <a:spcBef>
                <a:spcPts val="0"/>
              </a:spcBef>
              <a:spcAft>
                <a:spcPts val="0"/>
              </a:spcAft>
              <a:buClr>
                <a:schemeClr val="dk1"/>
              </a:buClr>
              <a:buSzPts val="11000"/>
              <a:buNone/>
              <a:defRPr sz="11000">
                <a:solidFill>
                  <a:schemeClr val="dk1"/>
                </a:solidFill>
              </a:defRPr>
            </a:lvl7pPr>
            <a:lvl8pPr lvl="7" rtl="0" algn="ctr">
              <a:lnSpc>
                <a:spcPct val="100000"/>
              </a:lnSpc>
              <a:spcBef>
                <a:spcPts val="0"/>
              </a:spcBef>
              <a:spcAft>
                <a:spcPts val="0"/>
              </a:spcAft>
              <a:buClr>
                <a:schemeClr val="dk1"/>
              </a:buClr>
              <a:buSzPts val="11000"/>
              <a:buNone/>
              <a:defRPr sz="11000">
                <a:solidFill>
                  <a:schemeClr val="dk1"/>
                </a:solidFill>
              </a:defRPr>
            </a:lvl8pPr>
            <a:lvl9pPr lvl="8" rtl="0"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96" name="Google Shape;96;p23"/>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Autofit/>
          </a:bodyPr>
          <a:lstStyle>
            <a:lvl1pPr indent="-381000" lvl="0" marL="457200" rtl="0" algn="ctr">
              <a:lnSpc>
                <a:spcPct val="115000"/>
              </a:lnSpc>
              <a:spcBef>
                <a:spcPts val="0"/>
              </a:spcBef>
              <a:spcAft>
                <a:spcPts val="0"/>
              </a:spcAft>
              <a:buSzPts val="2400"/>
              <a:buChar char="●"/>
              <a:defRPr/>
            </a:lvl1pPr>
            <a:lvl2pPr indent="-355600" lvl="1" marL="914400" rtl="0" algn="ctr">
              <a:lnSpc>
                <a:spcPct val="115000"/>
              </a:lnSpc>
              <a:spcBef>
                <a:spcPts val="1600"/>
              </a:spcBef>
              <a:spcAft>
                <a:spcPts val="0"/>
              </a:spcAft>
              <a:buSzPts val="2000"/>
              <a:buChar char="○"/>
              <a:defRPr/>
            </a:lvl2pPr>
            <a:lvl3pPr indent="-342900" lvl="2" marL="1371600" rtl="0" algn="ctr">
              <a:lnSpc>
                <a:spcPct val="115000"/>
              </a:lnSpc>
              <a:spcBef>
                <a:spcPts val="1600"/>
              </a:spcBef>
              <a:spcAft>
                <a:spcPts val="0"/>
              </a:spcAft>
              <a:buSzPts val="18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6" name="Shape 106"/>
        <p:cNvGrpSpPr/>
        <p:nvPr/>
      </p:nvGrpSpPr>
      <p:grpSpPr>
        <a:xfrm>
          <a:off x="0" y="0"/>
          <a:ext cx="0" cy="0"/>
          <a:chOff x="0" y="0"/>
          <a:chExt cx="0" cy="0"/>
        </a:xfrm>
      </p:grpSpPr>
      <p:cxnSp>
        <p:nvCxnSpPr>
          <p:cNvPr id="107" name="Google Shape;107;p26"/>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108" name="Google Shape;108;p26"/>
          <p:cNvSpPr txBox="1"/>
          <p:nvPr>
            <p:ph type="ctrTitle"/>
          </p:nvPr>
        </p:nvSpPr>
        <p:spPr>
          <a:xfrm>
            <a:off x="311700" y="2226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b="1"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09" name="Google Shape;109;p26"/>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0" name="Google Shape;11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6"/>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8" name="Google Shape;11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3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3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31"/>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1" name="Shape 131"/>
        <p:cNvGrpSpPr/>
        <p:nvPr/>
      </p:nvGrpSpPr>
      <p:grpSpPr>
        <a:xfrm>
          <a:off x="0" y="0"/>
          <a:ext cx="0" cy="0"/>
          <a:chOff x="0" y="0"/>
          <a:chExt cx="0" cy="0"/>
        </a:xfrm>
      </p:grpSpPr>
      <p:sp>
        <p:nvSpPr>
          <p:cNvPr id="132" name="Google Shape;132;p32"/>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3" name="Google Shape;1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33"/>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7" name="Google Shape;137;p33"/>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38" name="Google Shape;138;p33"/>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9" name="Google Shape;13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1600"/>
              </a:spcBef>
              <a:spcAft>
                <a:spcPts val="0"/>
              </a:spcAft>
              <a:buClr>
                <a:schemeClr val="lt1"/>
              </a:buClr>
              <a:buSzPts val="2000"/>
              <a:buChar char="○"/>
              <a:defRPr>
                <a:solidFill>
                  <a:schemeClr val="lt1"/>
                </a:solidFill>
              </a:defRPr>
            </a:lvl2pPr>
            <a:lvl3pPr indent="-342900" lvl="2" marL="1371600" rtl="0">
              <a:spcBef>
                <a:spcPts val="1600"/>
              </a:spcBef>
              <a:spcAft>
                <a:spcPts val="0"/>
              </a:spcAft>
              <a:buClr>
                <a:schemeClr val="lt1"/>
              </a:buClr>
              <a:buSzPts val="18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0" name="Google Shape;14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34"/>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143" name="Google Shape;14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35"/>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146" name="Google Shape;146;p35"/>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7" name="Google Shape;14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1.xml"/><Relationship Id="rId12" Type="http://schemas.openxmlformats.org/officeDocument/2006/relationships/slideLayout" Target="../slideLayouts/slideLayout33.xml"/><Relationship Id="rId1" Type="http://schemas.openxmlformats.org/officeDocument/2006/relationships/image" Target="../media/image9.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ED0E0E"/>
              </a:buClr>
              <a:buSzPts val="3600"/>
              <a:buFont typeface="Cambria"/>
              <a:buNone/>
              <a:defRPr b="1" i="0" sz="3600" u="none" cap="none" strike="noStrike">
                <a:solidFill>
                  <a:srgbClr val="ED0E0E"/>
                </a:solidFill>
                <a:latin typeface="Cambria"/>
                <a:ea typeface="Cambria"/>
                <a:cs typeface="Cambria"/>
                <a:sym typeface="Cambria"/>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Cambria"/>
              <a:buChar char="●"/>
              <a:defRPr b="0" i="0" sz="2400" u="none" cap="none" strike="noStrike">
                <a:solidFill>
                  <a:schemeClr val="dk2"/>
                </a:solidFill>
                <a:latin typeface="Cambria"/>
                <a:ea typeface="Cambria"/>
                <a:cs typeface="Cambria"/>
                <a:sym typeface="Cambria"/>
              </a:defRPr>
            </a:lvl1pPr>
            <a:lvl2pPr indent="-355600" lvl="1" marL="914400" marR="0" rtl="0" algn="l">
              <a:lnSpc>
                <a:spcPct val="115000"/>
              </a:lnSpc>
              <a:spcBef>
                <a:spcPts val="1600"/>
              </a:spcBef>
              <a:spcAft>
                <a:spcPts val="0"/>
              </a:spcAft>
              <a:buClr>
                <a:schemeClr val="dk2"/>
              </a:buClr>
              <a:buSzPts val="2000"/>
              <a:buFont typeface="Cambria"/>
              <a:buChar char="○"/>
              <a:defRPr b="0" i="0" sz="2000" u="none" cap="none" strike="noStrike">
                <a:solidFill>
                  <a:schemeClr val="dk2"/>
                </a:solidFill>
                <a:latin typeface="Cambria"/>
                <a:ea typeface="Cambria"/>
                <a:cs typeface="Cambria"/>
                <a:sym typeface="Cambria"/>
              </a:defRPr>
            </a:lvl2pPr>
            <a:lvl3pPr indent="-342900" lvl="2" marL="1371600" marR="0" rtl="0" algn="l">
              <a:lnSpc>
                <a:spcPct val="115000"/>
              </a:lnSpc>
              <a:spcBef>
                <a:spcPts val="1600"/>
              </a:spcBef>
              <a:spcAft>
                <a:spcPts val="0"/>
              </a:spcAft>
              <a:buClr>
                <a:schemeClr val="dk2"/>
              </a:buClr>
              <a:buSzPts val="1800"/>
              <a:buFont typeface="Cambria"/>
              <a:buChar char="■"/>
              <a:defRPr b="0" i="0" sz="1800" u="none" cap="none" strike="noStrike">
                <a:solidFill>
                  <a:schemeClr val="dk2"/>
                </a:solidFill>
                <a:latin typeface="Cambria"/>
                <a:ea typeface="Cambria"/>
                <a:cs typeface="Cambria"/>
                <a:sym typeface="Cambria"/>
              </a:defRPr>
            </a:lvl3pPr>
            <a:lvl4pPr indent="-317500" lvl="3" marL="18288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4pPr>
            <a:lvl5pPr indent="-317500" lvl="4" marL="22860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5pPr>
            <a:lvl6pPr indent="-317500" lvl="5" marL="27432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6pPr>
            <a:lvl7pPr indent="-317500" lvl="6" marL="32004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7pPr>
            <a:lvl8pPr indent="-317500" lvl="7" marL="3657600" marR="0" rtl="0" algn="l">
              <a:lnSpc>
                <a:spcPct val="115000"/>
              </a:lnSpc>
              <a:spcBef>
                <a:spcPts val="1600"/>
              </a:spcBef>
              <a:spcAft>
                <a:spcPts val="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8pPr>
            <a:lvl9pPr indent="-317500" lvl="8" marL="4114800" marR="0" rtl="0" algn="l">
              <a:lnSpc>
                <a:spcPct val="115000"/>
              </a:lnSpc>
              <a:spcBef>
                <a:spcPts val="1600"/>
              </a:spcBef>
              <a:spcAft>
                <a:spcPts val="1600"/>
              </a:spcAft>
              <a:buClr>
                <a:schemeClr val="dk2"/>
              </a:buClr>
              <a:buSzPts val="1400"/>
              <a:buFont typeface="Cambria"/>
              <a:buChar char="■"/>
              <a:defRPr b="0" i="0" sz="1400" u="none" cap="none" strike="noStrike">
                <a:solidFill>
                  <a:schemeClr val="dk2"/>
                </a:solidFill>
                <a:latin typeface="Cambria"/>
                <a:ea typeface="Cambria"/>
                <a:cs typeface="Cambria"/>
                <a:sym typeface="Cambri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0" y="4573674"/>
            <a:ext cx="3686446" cy="572700"/>
          </a:xfrm>
          <a:prstGeom prst="rect">
            <a:avLst/>
          </a:prstGeom>
          <a:noFill/>
          <a:ln>
            <a:noFill/>
          </a:ln>
        </p:spPr>
      </p:pic>
      <p:sp>
        <p:nvSpPr>
          <p:cNvPr id="55" name="Google Shape;55;p13"/>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Cambria"/>
                <a:ea typeface="Cambria"/>
                <a:cs typeface="Cambria"/>
                <a:sym typeface="Cambria"/>
              </a:rPr>
              <a:t>Feel free to ask questions at any point during the presentation!</a:t>
            </a:r>
            <a:endParaRPr b="0" i="1" sz="1400" u="none" cap="none" strike="noStrike">
              <a:solidFill>
                <a:srgbClr val="000000"/>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0E0E"/>
              </a:buClr>
              <a:buSzPts val="3600"/>
              <a:buFont typeface="Cambria"/>
              <a:buNone/>
              <a:defRPr b="1" sz="3600">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02" name="Google Shape;102;p25"/>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indent="-355600" lvl="1" marL="9144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indent="-342900" lvl="2" marL="13716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104" name="Google Shape;104;p25"/>
          <p:cNvPicPr preferRelativeResize="0"/>
          <p:nvPr/>
        </p:nvPicPr>
        <p:blipFill>
          <a:blip r:embed="rId1">
            <a:alphaModFix/>
          </a:blip>
          <a:stretch>
            <a:fillRect/>
          </a:stretch>
        </p:blipFill>
        <p:spPr>
          <a:xfrm>
            <a:off x="0" y="4573674"/>
            <a:ext cx="3686446" cy="572700"/>
          </a:xfrm>
          <a:prstGeom prst="rect">
            <a:avLst/>
          </a:prstGeom>
          <a:noFill/>
          <a:ln>
            <a:noFill/>
          </a:ln>
        </p:spPr>
      </p:pic>
      <p:sp>
        <p:nvSpPr>
          <p:cNvPr id="105" name="Google Shape;105;p25"/>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www.google.com/maps/timeline" TargetMode="External"/><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hyperlink" Target="https://venturebeat.com/2015/07/27/hands-on-with-google-maps-your-timeline-fascinating-but-freak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themarkup.org/series/blackligh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support.google.com/accounts/answer/3024190?hl=en" TargetMode="External"/><Relationship Id="rId4" Type="http://schemas.openxmlformats.org/officeDocument/2006/relationships/hyperlink" Target="https://hackblossom.org/cybersecu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hyperlink" Target="https://bit.ly/3Q991E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s://www.vox.com/recode/2020/2/18/21121286/algorithms-bias-discrimination-facial-recognition-transparenc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s://www.npr.org/2018/03/20/595338116/what-did-cambridge-analytica-do-during-the-2016-election" TargetMode="External"/><Relationship Id="rId4" Type="http://schemas.openxmlformats.org/officeDocument/2006/relationships/hyperlink" Target="https://www.nature.com/articles/d41586-019-03228-6" TargetMode="External"/><Relationship Id="rId5" Type="http://schemas.openxmlformats.org/officeDocument/2006/relationships/image" Target="../media/image44.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hyperlink" Target="https://arxiv.org/pdf/2001.00964.pdf" TargetMode="External"/><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s://www.nbcnews.com/news/us-news/how-facial-recognition-became-routine-policing-tool-america-n1004251" TargetMode="External"/><Relationship Id="rId4" Type="http://schemas.openxmlformats.org/officeDocument/2006/relationships/hyperlink" Target="https://www.vox.com/recode/2020/2/11/21131991/clearview-ai-facial-recognition-database-law-enforcement" TargetMode="External"/><Relationship Id="rId9" Type="http://schemas.openxmlformats.org/officeDocument/2006/relationships/hyperlink" Target="https://www.propublica.org/article/machine-bias-risk-assessments-in-criminal-sentencing" TargetMode="External"/><Relationship Id="rId5" Type="http://schemas.openxmlformats.org/officeDocument/2006/relationships/hyperlink" Target="https://www.theverge.com/2020/6/24/21301759/facial-recognition-detroit-police-wrongful-arrest-robert-williams-artificial-intelligence" TargetMode="External"/><Relationship Id="rId6" Type="http://schemas.openxmlformats.org/officeDocument/2006/relationships/hyperlink" Target="https://www.propublica.org/article/machine-bias-risk-assessments-in-criminal-sentencing" TargetMode="External"/><Relationship Id="rId7" Type="http://schemas.openxmlformats.org/officeDocument/2006/relationships/hyperlink" Target="https://www.insidehighered.com/news/2017/09/12/new-paper-artificial-intelligence-can-mostly-correctly-pick-self-identified-gays-and" TargetMode="External"/><Relationship Id="rId8" Type="http://schemas.openxmlformats.org/officeDocument/2006/relationships/hyperlink" Target="https://nvlpubs.nist.gov/nistpubs/ir/2019/NIST.IR.8280.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shinesolutions.com/2018/01/08/falsehoods-programmers-believe-about-names-with-examples/" TargetMode="External"/><Relationship Id="rId4" Type="http://schemas.openxmlformats.org/officeDocument/2006/relationships/hyperlink" Target="https://www.kalzumeus.com/2010/06/17/falsehoods-programmers-believe-about-nam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www.networkscienceinstitute.org/covid-19" TargetMode="External"/><Relationship Id="rId4" Type="http://schemas.openxmlformats.org/officeDocument/2006/relationships/hyperlink" Target="https://www.nature.com/articles/s41598-020-66907-9" TargetMode="External"/><Relationship Id="rId5" Type="http://schemas.openxmlformats.org/officeDocument/2006/relationships/hyperlink" Target="https://pubmed.ncbi.nlm.nih.gov/21769933/" TargetMode="External"/><Relationship Id="rId6" Type="http://schemas.openxmlformats.org/officeDocument/2006/relationships/hyperlink" Target="https://www.nytimes.com/2018/01/02/magazine/can-an-algorithm-tell-when-kids-are-in-danger.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s://data-feminism.mitpress.mit.edu/pub/h1w0nbqp/release/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www.fatml.org/" TargetMode="External"/><Relationship Id="rId4" Type="http://schemas.openxmlformats.org/officeDocument/2006/relationships/hyperlink" Target="https://www.pbs.org/video/algorithmic-bias-and-fairness-18-4gxvyl/" TargetMode="External"/><Relationship Id="rId5" Type="http://schemas.openxmlformats.org/officeDocument/2006/relationships/hyperlink" Target="https://www.pbs.org/video/algorithmic-bias-and-fairness-18-4gxvy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https://www.coalitioncommunitiescolor.org/-why-research-data-justi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s://www.coalitioncommunitiescolor.org/-why-research-data-justi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hyperlink" Target="https://docs.google.com/document/d/1ocqj223tglvStV-zt0_YN_7XjnWqb56vKXu1r8kLH5Y/ed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hyperlink" Target="https://experience.arcgis.com/experience/ce3975f9368841f791d1fc8891e6171b/page/page_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s://service.northeastern.edu/wellness?id=wellness_cat_item&amp;sys_id=62d02b52db3a5c102d2caa82ca9619c2" TargetMode="Externa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3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hyperlink" Target="https://www.sciencedirect.com/referencework/9780080430768/international-encyclopedia-of-the-social-and-behavioral-sciences" TargetMode="External"/><Relationship Id="rId4" Type="http://schemas.openxmlformats.org/officeDocument/2006/relationships/hyperlink" Target="https://dataschool.com/misrepresenting-data/"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 Id="rId3" Type="http://schemas.openxmlformats.org/officeDocument/2006/relationships/hyperlink" Target="https://slate.com/news-and-politics/2021/09/atlantic-slave-trade-history-animated-interactive.html" TargetMode="External"/><Relationship Id="rId4" Type="http://schemas.openxmlformats.org/officeDocument/2006/relationships/hyperlink" Target="http://slavevoyages.org" TargetMode="External"/><Relationship Id="rId5" Type="http://schemas.openxmlformats.org/officeDocument/2006/relationships/hyperlink" Target="http://slavevoyages.org" TargetMode="External"/><Relationship Id="rId6" Type="http://schemas.openxmlformats.org/officeDocument/2006/relationships/hyperlink" Target="http://slavevoyages.org" TargetMode="External"/><Relationship Id="rId7"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36.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33.jpg"/><Relationship Id="rId4" Type="http://schemas.openxmlformats.org/officeDocument/2006/relationships/image" Target="../media/image38.jpg"/><Relationship Id="rId5" Type="http://schemas.openxmlformats.org/officeDocument/2006/relationships/hyperlink" Target="http://factfinder2.census.gov/faces/nav/jsf/pages/searchresults.xhtml?" TargetMode="External"/><Relationship Id="rId6" Type="http://schemas.openxmlformats.org/officeDocument/2006/relationships/hyperlink" Target="http://factfinder2.census.gov/faces/nav/jsf/pages/searchresults.x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4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45.png"/><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hyperlink" Target="https://www.americanpublicmedia.org" TargetMode="External"/><Relationship Id="rId4" Type="http://schemas.openxmlformats.org/officeDocument/2006/relationships/hyperlink" Target="https://www.emeraldgrouppublishing.com/archived/research/guides/methods/crowdsourcing.htm" TargetMode="External"/><Relationship Id="rId9" Type="http://schemas.openxmlformats.org/officeDocument/2006/relationships/hyperlink" Target="https://en.unesco.org/links" TargetMode="External"/><Relationship Id="rId5" Type="http://schemas.openxmlformats.org/officeDocument/2006/relationships/hyperlink" Target="https://www.citavi.com/en/planned-accidents/articles/is-it-okay-to-cite-social-media" TargetMode="External"/><Relationship Id="rId6" Type="http://schemas.openxmlformats.org/officeDocument/2006/relationships/hyperlink" Target="https://www.emeraldgrouppublishing.com/how-to/research-methods/use-twitter-academic-research" TargetMode="External"/><Relationship Id="rId7" Type="http://schemas.openxmlformats.org/officeDocument/2006/relationships/hyperlink" Target="https://modelviewculture.com/pieces/the-politics-of-trending" TargetMode="External"/><Relationship Id="rId8" Type="http://schemas.openxmlformats.org/officeDocument/2006/relationships/hyperlink" Target="https://www.oralhistory.org/principles-and-best-practices-revised-201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hyperlink" Target="https://owl.purdue.edu/owl/research_and_citation/apa_style/apa_formatting_and_style_guide/general_format.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hyperlink" Target="mailto:nulab.info@gmail.com" TargetMode="External"/><Relationship Id="rId4" Type="http://schemas.openxmlformats.org/officeDocument/2006/relationships/hyperlink" Target="https://bit.ly/3Q991EG" TargetMode="External"/><Relationship Id="rId5" Type="http://schemas.openxmlformats.org/officeDocument/2006/relationships/hyperlink" Target="https://calendly.com/diti-n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3" name="Shape 153"/>
        <p:cNvGrpSpPr/>
        <p:nvPr/>
      </p:nvGrpSpPr>
      <p:grpSpPr>
        <a:xfrm>
          <a:off x="0" y="0"/>
          <a:ext cx="0" cy="0"/>
          <a:chOff x="0" y="0"/>
          <a:chExt cx="0" cy="0"/>
        </a:xfrm>
      </p:grpSpPr>
      <p:sp>
        <p:nvSpPr>
          <p:cNvPr id="154" name="Google Shape;154;p37"/>
          <p:cNvSpPr txBox="1"/>
          <p:nvPr>
            <p:ph type="ctrTitle"/>
          </p:nvPr>
        </p:nvSpPr>
        <p:spPr>
          <a:xfrm>
            <a:off x="126000" y="774950"/>
            <a:ext cx="8892000" cy="17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FF0000"/>
                </a:solidFill>
              </a:rPr>
              <a:t>Data Ethics</a:t>
            </a:r>
            <a:r>
              <a:rPr lang="en" sz="5000">
                <a:solidFill>
                  <a:srgbClr val="FF0000"/>
                </a:solidFill>
              </a:rPr>
              <a:t>: </a:t>
            </a:r>
            <a:endParaRPr sz="5000">
              <a:solidFill>
                <a:srgbClr val="FF0000"/>
              </a:solidFill>
            </a:endParaRPr>
          </a:p>
          <a:p>
            <a:pPr indent="0" lvl="0" marL="0" rtl="0" algn="ctr">
              <a:spcBef>
                <a:spcPts val="0"/>
              </a:spcBef>
              <a:spcAft>
                <a:spcPts val="0"/>
              </a:spcAft>
              <a:buNone/>
            </a:pPr>
            <a:r>
              <a:rPr lang="en" sz="3600">
                <a:solidFill>
                  <a:srgbClr val="FF0000"/>
                </a:solidFill>
              </a:rPr>
              <a:t>Understanding Big Data, Algorithmic Bias, and Research Ethics</a:t>
            </a:r>
            <a:endParaRPr sz="3100">
              <a:solidFill>
                <a:srgbClr val="FF0000"/>
              </a:solidFill>
              <a:latin typeface="Cambria"/>
              <a:ea typeface="Cambria"/>
              <a:cs typeface="Cambria"/>
              <a:sym typeface="Cambria"/>
            </a:endParaRPr>
          </a:p>
        </p:txBody>
      </p:sp>
      <p:sp>
        <p:nvSpPr>
          <p:cNvPr id="155" name="Google Shape;155;p37"/>
          <p:cNvSpPr txBox="1"/>
          <p:nvPr>
            <p:ph idx="1" type="subTitle"/>
          </p:nvPr>
        </p:nvSpPr>
        <p:spPr>
          <a:xfrm>
            <a:off x="1140600" y="2789200"/>
            <a:ext cx="6862800" cy="17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rPr>
              <a:t>ENG 7360 Topics in Rhetoric</a:t>
            </a:r>
            <a:endParaRPr b="1">
              <a:solidFill>
                <a:srgbClr val="666666"/>
              </a:solidFill>
            </a:endParaRPr>
          </a:p>
          <a:p>
            <a:pPr indent="0" lvl="0" marL="0" rtl="0" algn="ctr">
              <a:spcBef>
                <a:spcPts val="0"/>
              </a:spcBef>
              <a:spcAft>
                <a:spcPts val="0"/>
              </a:spcAft>
              <a:buNone/>
            </a:pPr>
            <a:r>
              <a:rPr lang="en"/>
              <a:t>Prof. Mya Poe</a:t>
            </a:r>
            <a:r>
              <a:rPr lang="en"/>
              <a:t>		Fall 2022 </a:t>
            </a:r>
            <a:endParaRPr/>
          </a:p>
          <a:p>
            <a:pPr indent="0" lvl="0" marL="0" rtl="0" algn="ctr">
              <a:spcBef>
                <a:spcPts val="0"/>
              </a:spcBef>
              <a:spcAft>
                <a:spcPts val="0"/>
              </a:spcAft>
              <a:buNone/>
            </a:pPr>
            <a:r>
              <a:t/>
            </a:r>
            <a:endParaRPr sz="1800"/>
          </a:p>
          <a:p>
            <a:pPr indent="0" lvl="0" marL="0" rtl="0" algn="ctr">
              <a:spcBef>
                <a:spcPts val="0"/>
              </a:spcBef>
              <a:spcAft>
                <a:spcPts val="0"/>
              </a:spcAft>
              <a:buNone/>
            </a:pPr>
            <a:r>
              <a:rPr b="1" lang="en" sz="1800"/>
              <a:t>Taught By: </a:t>
            </a:r>
            <a:endParaRPr sz="1800"/>
          </a:p>
          <a:p>
            <a:pPr indent="0" lvl="0" marL="0" rtl="0" algn="ctr">
              <a:spcBef>
                <a:spcPts val="0"/>
              </a:spcBef>
              <a:spcAft>
                <a:spcPts val="0"/>
              </a:spcAft>
              <a:buNone/>
            </a:pPr>
            <a:r>
              <a:t/>
            </a:r>
            <a:endParaRPr>
              <a:latin typeface="Cambria"/>
              <a:ea typeface="Cambria"/>
              <a:cs typeface="Cambria"/>
              <a:sym typeface="Cambria"/>
            </a:endParaRPr>
          </a:p>
          <a:p>
            <a:pPr indent="0" lvl="0" marL="0" rtl="0" algn="ctr">
              <a:spcBef>
                <a:spcPts val="0"/>
              </a:spcBef>
              <a:spcAft>
                <a:spcPts val="0"/>
              </a:spcAft>
              <a:buNone/>
            </a:pPr>
            <a:r>
              <a:t/>
            </a:r>
            <a:endParaRPr>
              <a:latin typeface="Cambria"/>
              <a:ea typeface="Cambria"/>
              <a:cs typeface="Cambria"/>
              <a:sym typeface="Cambria"/>
            </a:endParaRPr>
          </a:p>
          <a:p>
            <a:pPr indent="0" lvl="0" marL="0" rtl="0" algn="ctr">
              <a:spcBef>
                <a:spcPts val="0"/>
              </a:spcBef>
              <a:spcAft>
                <a:spcPts val="0"/>
              </a:spcAft>
              <a:buNone/>
            </a:pPr>
            <a:r>
              <a:t/>
            </a:r>
            <a:endParaRPr sz="2400">
              <a:latin typeface="Calibri"/>
              <a:ea typeface="Calibri"/>
              <a:cs typeface="Calibri"/>
              <a:sym typeface="Calibri"/>
            </a:endParaRPr>
          </a:p>
        </p:txBody>
      </p:sp>
      <p:sp>
        <p:nvSpPr>
          <p:cNvPr id="156" name="Google Shape;156;p37"/>
          <p:cNvSpPr txBox="1"/>
          <p:nvPr/>
        </p:nvSpPr>
        <p:spPr>
          <a:xfrm>
            <a:off x="5983800" y="455160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08" name="Shape 208"/>
        <p:cNvGrpSpPr/>
        <p:nvPr/>
      </p:nvGrpSpPr>
      <p:grpSpPr>
        <a:xfrm>
          <a:off x="0" y="0"/>
          <a:ext cx="0" cy="0"/>
          <a:chOff x="0" y="0"/>
          <a:chExt cx="0" cy="0"/>
        </a:xfrm>
      </p:grpSpPr>
      <p:sp>
        <p:nvSpPr>
          <p:cNvPr id="209" name="Google Shape;209;p4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How does Big Data impact our daily lives?</a:t>
            </a:r>
            <a:endParaRPr sz="3400"/>
          </a:p>
        </p:txBody>
      </p:sp>
      <p:sp>
        <p:nvSpPr>
          <p:cNvPr id="210" name="Google Shape;210;p46"/>
          <p:cNvSpPr txBox="1"/>
          <p:nvPr>
            <p:ph idx="1" type="body"/>
          </p:nvPr>
        </p:nvSpPr>
        <p:spPr>
          <a:xfrm>
            <a:off x="241300" y="1166150"/>
            <a:ext cx="87633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Entertainment media </a:t>
            </a:r>
            <a:r>
              <a:rPr lang="en" sz="2500"/>
              <a:t>(music, shows, movies)</a:t>
            </a:r>
            <a:r>
              <a:rPr b="1" lang="en" sz="2500"/>
              <a:t>	</a:t>
            </a:r>
            <a:endParaRPr b="1" sz="2500"/>
          </a:p>
          <a:p>
            <a:pPr indent="0" lvl="0" marL="0" rtl="0" algn="ctr">
              <a:spcBef>
                <a:spcPts val="1600"/>
              </a:spcBef>
              <a:spcAft>
                <a:spcPts val="0"/>
              </a:spcAft>
              <a:buNone/>
            </a:pPr>
            <a:r>
              <a:rPr b="1" lang="en" sz="2500"/>
              <a:t>Healthcare and medical services</a:t>
            </a:r>
            <a:endParaRPr b="1" sz="2500"/>
          </a:p>
          <a:p>
            <a:pPr indent="0" lvl="0" marL="0" rtl="0" algn="ctr">
              <a:spcBef>
                <a:spcPts val="1600"/>
              </a:spcBef>
              <a:spcAft>
                <a:spcPts val="0"/>
              </a:spcAft>
              <a:buNone/>
            </a:pPr>
            <a:r>
              <a:rPr b="1" lang="en" sz="2500"/>
              <a:t>Shopping and marketing		Travel and transportation</a:t>
            </a:r>
            <a:endParaRPr b="1" sz="2500"/>
          </a:p>
          <a:p>
            <a:pPr indent="0" lvl="0" marL="0" rtl="0" algn="ctr">
              <a:spcBef>
                <a:spcPts val="1600"/>
              </a:spcBef>
              <a:spcAft>
                <a:spcPts val="0"/>
              </a:spcAft>
              <a:buNone/>
            </a:pPr>
            <a:r>
              <a:rPr b="1" lang="en" sz="2500"/>
              <a:t>Education and Employment		News and Information</a:t>
            </a:r>
            <a:endParaRPr b="1" sz="2500"/>
          </a:p>
          <a:p>
            <a:pPr indent="0" lvl="0" marL="0" rtl="0" algn="ctr">
              <a:spcBef>
                <a:spcPts val="1600"/>
              </a:spcBef>
              <a:spcAft>
                <a:spcPts val="0"/>
              </a:spcAft>
              <a:buNone/>
            </a:pPr>
            <a:r>
              <a:rPr b="1" lang="en" sz="2500"/>
              <a:t>Public policy and safety</a:t>
            </a:r>
            <a:endParaRPr b="1" sz="2500"/>
          </a:p>
          <a:p>
            <a:pPr indent="0" lvl="0" marL="0" rtl="0" algn="l">
              <a:spcBef>
                <a:spcPts val="1600"/>
              </a:spcBef>
              <a:spcAft>
                <a:spcPts val="1600"/>
              </a:spcAft>
              <a:buNone/>
            </a:pPr>
            <a:r>
              <a:t/>
            </a:r>
            <a:endParaRPr b="1"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14" name="Shape 214"/>
        <p:cNvGrpSpPr/>
        <p:nvPr/>
      </p:nvGrpSpPr>
      <p:grpSpPr>
        <a:xfrm>
          <a:off x="0" y="0"/>
          <a:ext cx="0" cy="0"/>
          <a:chOff x="0" y="0"/>
          <a:chExt cx="0" cy="0"/>
        </a:xfrm>
      </p:grpSpPr>
      <p:sp>
        <p:nvSpPr>
          <p:cNvPr id="215" name="Google Shape;215;p4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Collects Our Data? How is it Used?</a:t>
            </a:r>
            <a:endParaRPr/>
          </a:p>
        </p:txBody>
      </p:sp>
      <p:sp>
        <p:nvSpPr>
          <p:cNvPr id="216" name="Google Shape;216;p47"/>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our digital lives constantly (and silently) produce data, how is that data used, and how can we stay aware of it?</a:t>
            </a:r>
            <a:endParaRPr/>
          </a:p>
        </p:txBody>
      </p:sp>
      <p:pic>
        <p:nvPicPr>
          <p:cNvPr id="217" name="Google Shape;217;p47"/>
          <p:cNvPicPr preferRelativeResize="0"/>
          <p:nvPr/>
        </p:nvPicPr>
        <p:blipFill>
          <a:blip r:embed="rId3">
            <a:alphaModFix/>
          </a:blip>
          <a:stretch>
            <a:fillRect/>
          </a:stretch>
        </p:blipFill>
        <p:spPr>
          <a:xfrm>
            <a:off x="4947550" y="1996400"/>
            <a:ext cx="3232125" cy="2365400"/>
          </a:xfrm>
          <a:prstGeom prst="rect">
            <a:avLst/>
          </a:prstGeom>
          <a:noFill/>
          <a:ln>
            <a:noFill/>
          </a:ln>
        </p:spPr>
      </p:pic>
      <p:pic>
        <p:nvPicPr>
          <p:cNvPr id="218" name="Google Shape;218;p47"/>
          <p:cNvPicPr preferRelativeResize="0"/>
          <p:nvPr/>
        </p:nvPicPr>
        <p:blipFill>
          <a:blip r:embed="rId4">
            <a:alphaModFix/>
          </a:blip>
          <a:stretch>
            <a:fillRect/>
          </a:stretch>
        </p:blipFill>
        <p:spPr>
          <a:xfrm>
            <a:off x="776275" y="1996400"/>
            <a:ext cx="4232975" cy="236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22" name="Shape 222"/>
        <p:cNvGrpSpPr/>
        <p:nvPr/>
      </p:nvGrpSpPr>
      <p:grpSpPr>
        <a:xfrm>
          <a:off x="0" y="0"/>
          <a:ext cx="0" cy="0"/>
          <a:chOff x="0" y="0"/>
          <a:chExt cx="0" cy="0"/>
        </a:xfrm>
      </p:grpSpPr>
      <p:sp>
        <p:nvSpPr>
          <p:cNvPr id="223" name="Google Shape;223;p48"/>
          <p:cNvSpPr txBox="1"/>
          <p:nvPr/>
        </p:nvSpPr>
        <p:spPr>
          <a:xfrm>
            <a:off x="311700" y="1618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ED0E0E"/>
                </a:solidFill>
                <a:latin typeface="Cambria"/>
                <a:ea typeface="Cambria"/>
                <a:cs typeface="Cambria"/>
                <a:sym typeface="Cambria"/>
              </a:rPr>
              <a:t>Social Media Preferences &amp; Targeted Ads</a:t>
            </a:r>
            <a:endParaRPr b="1" sz="3400">
              <a:solidFill>
                <a:srgbClr val="ED0E0E"/>
              </a:solidFill>
              <a:latin typeface="Cambria"/>
              <a:ea typeface="Cambria"/>
              <a:cs typeface="Cambria"/>
              <a:sym typeface="Cambria"/>
            </a:endParaRPr>
          </a:p>
          <a:p>
            <a:pPr indent="0" lvl="0" marL="0" rtl="0" algn="l">
              <a:spcBef>
                <a:spcPts val="0"/>
              </a:spcBef>
              <a:spcAft>
                <a:spcPts val="0"/>
              </a:spcAft>
              <a:buNone/>
            </a:pPr>
            <a:r>
              <a:t/>
            </a:r>
            <a:endParaRPr b="1" sz="3600">
              <a:solidFill>
                <a:srgbClr val="ED0E0E"/>
              </a:solidFill>
              <a:latin typeface="Cambria"/>
              <a:ea typeface="Cambria"/>
              <a:cs typeface="Cambria"/>
              <a:sym typeface="Cambria"/>
            </a:endParaRPr>
          </a:p>
          <a:p>
            <a:pPr indent="0" lvl="0" marL="0" rtl="0" algn="l">
              <a:spcBef>
                <a:spcPts val="0"/>
              </a:spcBef>
              <a:spcAft>
                <a:spcPts val="0"/>
              </a:spcAft>
              <a:buNone/>
            </a:pPr>
            <a:r>
              <a:t/>
            </a:r>
            <a:endParaRPr b="1" sz="3600">
              <a:solidFill>
                <a:srgbClr val="ED0E0E"/>
              </a:solidFill>
              <a:latin typeface="Cambria"/>
              <a:ea typeface="Cambria"/>
              <a:cs typeface="Cambria"/>
              <a:sym typeface="Cambria"/>
            </a:endParaRPr>
          </a:p>
        </p:txBody>
      </p:sp>
      <p:sp>
        <p:nvSpPr>
          <p:cNvPr id="224" name="Google Shape;224;p48"/>
          <p:cNvSpPr txBox="1"/>
          <p:nvPr/>
        </p:nvSpPr>
        <p:spPr>
          <a:xfrm>
            <a:off x="311700" y="830100"/>
            <a:ext cx="8520600" cy="3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chemeClr val="dk2"/>
                </a:solidFill>
                <a:latin typeface="Cambria"/>
                <a:ea typeface="Cambria"/>
                <a:cs typeface="Cambria"/>
                <a:sym typeface="Cambria"/>
              </a:rPr>
              <a:t>You are categorized by your series of behaviors and identity markers.</a:t>
            </a:r>
            <a:endParaRPr b="1" sz="2300">
              <a:solidFill>
                <a:schemeClr val="dk2"/>
              </a:solidFill>
              <a:latin typeface="Cambria"/>
              <a:ea typeface="Cambria"/>
              <a:cs typeface="Cambria"/>
              <a:sym typeface="Cambria"/>
            </a:endParaRPr>
          </a:p>
          <a:p>
            <a:pPr indent="0" lvl="0" marL="0" rtl="0" algn="l">
              <a:lnSpc>
                <a:spcPct val="115000"/>
              </a:lnSpc>
              <a:spcBef>
                <a:spcPts val="1600"/>
              </a:spcBef>
              <a:spcAft>
                <a:spcPts val="0"/>
              </a:spcAft>
              <a:buNone/>
            </a:pPr>
            <a:r>
              <a:rPr lang="en" sz="2200">
                <a:solidFill>
                  <a:srgbClr val="666666"/>
                </a:solidFill>
                <a:latin typeface="Cambria"/>
                <a:ea typeface="Cambria"/>
                <a:cs typeface="Cambria"/>
                <a:sym typeface="Cambria"/>
              </a:rPr>
              <a:t>Social media sites collect, store, and sell information about you, so that you get better targeted ads and your newsfeed is tailored to your categories. </a:t>
            </a:r>
            <a:r>
              <a:rPr b="1" lang="en" sz="2200">
                <a:solidFill>
                  <a:srgbClr val="666666"/>
                </a:solidFill>
                <a:latin typeface="Cambria"/>
                <a:ea typeface="Cambria"/>
                <a:cs typeface="Cambria"/>
                <a:sym typeface="Cambria"/>
              </a:rPr>
              <a:t> Some social media sites that do this:</a:t>
            </a:r>
            <a:endParaRPr b="1" sz="22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t/>
            </a:r>
            <a:endParaRPr sz="1800">
              <a:solidFill>
                <a:srgbClr val="666666"/>
              </a:solidFill>
              <a:latin typeface="Cambria"/>
              <a:ea typeface="Cambria"/>
              <a:cs typeface="Cambria"/>
              <a:sym typeface="Cambria"/>
            </a:endParaRPr>
          </a:p>
          <a:p>
            <a:pPr indent="0" lvl="0" marL="0" rtl="0" algn="l">
              <a:lnSpc>
                <a:spcPct val="115000"/>
              </a:lnSpc>
              <a:spcBef>
                <a:spcPts val="1600"/>
              </a:spcBef>
              <a:spcAft>
                <a:spcPts val="1600"/>
              </a:spcAft>
              <a:buNone/>
            </a:pPr>
            <a:r>
              <a:t/>
            </a:r>
            <a:endParaRPr sz="2400">
              <a:solidFill>
                <a:srgbClr val="666666"/>
              </a:solidFill>
              <a:latin typeface="Cambria"/>
              <a:ea typeface="Cambria"/>
              <a:cs typeface="Cambria"/>
              <a:sym typeface="Cambria"/>
            </a:endParaRPr>
          </a:p>
        </p:txBody>
      </p:sp>
      <p:pic>
        <p:nvPicPr>
          <p:cNvPr id="225" name="Google Shape;225;p48"/>
          <p:cNvPicPr preferRelativeResize="0"/>
          <p:nvPr/>
        </p:nvPicPr>
        <p:blipFill>
          <a:blip r:embed="rId3">
            <a:alphaModFix/>
          </a:blip>
          <a:stretch>
            <a:fillRect/>
          </a:stretch>
        </p:blipFill>
        <p:spPr>
          <a:xfrm>
            <a:off x="311700" y="3090725"/>
            <a:ext cx="1287100" cy="1307950"/>
          </a:xfrm>
          <a:prstGeom prst="rect">
            <a:avLst/>
          </a:prstGeom>
          <a:noFill/>
          <a:ln>
            <a:noFill/>
          </a:ln>
        </p:spPr>
      </p:pic>
      <p:pic>
        <p:nvPicPr>
          <p:cNvPr id="226" name="Google Shape;226;p48"/>
          <p:cNvPicPr preferRelativeResize="0"/>
          <p:nvPr/>
        </p:nvPicPr>
        <p:blipFill>
          <a:blip r:embed="rId4">
            <a:alphaModFix/>
          </a:blip>
          <a:stretch>
            <a:fillRect/>
          </a:stretch>
        </p:blipFill>
        <p:spPr>
          <a:xfrm>
            <a:off x="5305025" y="2992287"/>
            <a:ext cx="2407777" cy="1504851"/>
          </a:xfrm>
          <a:prstGeom prst="rect">
            <a:avLst/>
          </a:prstGeom>
          <a:noFill/>
          <a:ln>
            <a:noFill/>
          </a:ln>
        </p:spPr>
      </p:pic>
      <p:pic>
        <p:nvPicPr>
          <p:cNvPr id="227" name="Google Shape;227;p48"/>
          <p:cNvPicPr preferRelativeResize="0"/>
          <p:nvPr/>
        </p:nvPicPr>
        <p:blipFill>
          <a:blip r:embed="rId5">
            <a:alphaModFix/>
          </a:blip>
          <a:stretch>
            <a:fillRect/>
          </a:stretch>
        </p:blipFill>
        <p:spPr>
          <a:xfrm>
            <a:off x="2118475" y="3316288"/>
            <a:ext cx="1523302" cy="856849"/>
          </a:xfrm>
          <a:prstGeom prst="rect">
            <a:avLst/>
          </a:prstGeom>
          <a:noFill/>
          <a:ln>
            <a:noFill/>
          </a:ln>
        </p:spPr>
      </p:pic>
      <p:pic>
        <p:nvPicPr>
          <p:cNvPr id="228" name="Google Shape;228;p48"/>
          <p:cNvPicPr preferRelativeResize="0"/>
          <p:nvPr/>
        </p:nvPicPr>
        <p:blipFill>
          <a:blip r:embed="rId6">
            <a:alphaModFix/>
          </a:blip>
          <a:stretch>
            <a:fillRect/>
          </a:stretch>
        </p:blipFill>
        <p:spPr>
          <a:xfrm>
            <a:off x="4007200" y="3048013"/>
            <a:ext cx="1393377" cy="1393377"/>
          </a:xfrm>
          <a:prstGeom prst="rect">
            <a:avLst/>
          </a:prstGeom>
          <a:noFill/>
          <a:ln>
            <a:noFill/>
          </a:ln>
        </p:spPr>
      </p:pic>
      <p:pic>
        <p:nvPicPr>
          <p:cNvPr id="229" name="Google Shape;229;p48"/>
          <p:cNvPicPr preferRelativeResize="0"/>
          <p:nvPr/>
        </p:nvPicPr>
        <p:blipFill>
          <a:blip r:embed="rId7">
            <a:alphaModFix/>
          </a:blip>
          <a:stretch>
            <a:fillRect/>
          </a:stretch>
        </p:blipFill>
        <p:spPr>
          <a:xfrm>
            <a:off x="7582945" y="3044730"/>
            <a:ext cx="1393376" cy="13999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33" name="Shape 233"/>
        <p:cNvGrpSpPr/>
        <p:nvPr/>
      </p:nvGrpSpPr>
      <p:grpSpPr>
        <a:xfrm>
          <a:off x="0" y="0"/>
          <a:ext cx="0" cy="0"/>
          <a:chOff x="0" y="0"/>
          <a:chExt cx="0" cy="0"/>
        </a:xfrm>
      </p:grpSpPr>
      <p:sp>
        <p:nvSpPr>
          <p:cNvPr id="234" name="Google Shape;234;p4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Discussion: America’s Social Credit Systems</a:t>
            </a:r>
            <a:endParaRPr sz="3200"/>
          </a:p>
        </p:txBody>
      </p:sp>
      <p:sp>
        <p:nvSpPr>
          <p:cNvPr id="235" name="Google Shape;235;p49"/>
          <p:cNvSpPr txBox="1"/>
          <p:nvPr>
            <p:ph idx="1" type="body"/>
          </p:nvPr>
        </p:nvSpPr>
        <p:spPr>
          <a:xfrm>
            <a:off x="311700" y="842300"/>
            <a:ext cx="8520600" cy="12450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n" sz="2600"/>
              <a:t>What social credit systems exist in the United States today?  How do they impact our lives?</a:t>
            </a:r>
            <a:endParaRPr sz="2600"/>
          </a:p>
          <a:p>
            <a:pPr indent="0" lvl="0" marL="0" rtl="0" algn="l">
              <a:lnSpc>
                <a:spcPct val="150000"/>
              </a:lnSpc>
              <a:spcBef>
                <a:spcPts val="500"/>
              </a:spcBef>
              <a:spcAft>
                <a:spcPts val="0"/>
              </a:spcAft>
              <a:buNone/>
            </a:pPr>
            <a:r>
              <a:t/>
            </a:r>
            <a:endParaRPr b="1" sz="1950">
              <a:solidFill>
                <a:srgbClr val="2D3B45"/>
              </a:solidFill>
              <a:highlight>
                <a:srgbClr val="FFFFFF"/>
              </a:highlight>
              <a:latin typeface="Arial"/>
              <a:ea typeface="Arial"/>
              <a:cs typeface="Arial"/>
              <a:sym typeface="Arial"/>
            </a:endParaRPr>
          </a:p>
          <a:p>
            <a:pPr indent="0" lvl="0" marL="0" rtl="0" algn="l">
              <a:spcBef>
                <a:spcPts val="500"/>
              </a:spcBef>
              <a:spcAft>
                <a:spcPts val="0"/>
              </a:spcAft>
              <a:buNone/>
            </a:pPr>
            <a:r>
              <a:t/>
            </a:r>
            <a:endParaRPr sz="2600"/>
          </a:p>
          <a:p>
            <a:pPr indent="0" lvl="0" marL="0" rtl="0" algn="l">
              <a:spcBef>
                <a:spcPts val="1600"/>
              </a:spcBef>
              <a:spcAft>
                <a:spcPts val="1600"/>
              </a:spcAft>
              <a:buNone/>
            </a:pPr>
            <a:r>
              <a:t/>
            </a:r>
            <a:endParaRPr sz="2600"/>
          </a:p>
        </p:txBody>
      </p:sp>
      <p:pic>
        <p:nvPicPr>
          <p:cNvPr id="236" name="Google Shape;236;p49"/>
          <p:cNvPicPr preferRelativeResize="0"/>
          <p:nvPr/>
        </p:nvPicPr>
        <p:blipFill>
          <a:blip r:embed="rId3">
            <a:alphaModFix/>
          </a:blip>
          <a:stretch>
            <a:fillRect/>
          </a:stretch>
        </p:blipFill>
        <p:spPr>
          <a:xfrm>
            <a:off x="5394811" y="2448750"/>
            <a:ext cx="3616364" cy="1631599"/>
          </a:xfrm>
          <a:prstGeom prst="rect">
            <a:avLst/>
          </a:prstGeom>
          <a:noFill/>
          <a:ln>
            <a:noFill/>
          </a:ln>
        </p:spPr>
      </p:pic>
      <p:pic>
        <p:nvPicPr>
          <p:cNvPr id="237" name="Google Shape;237;p49"/>
          <p:cNvPicPr preferRelativeResize="0"/>
          <p:nvPr/>
        </p:nvPicPr>
        <p:blipFill>
          <a:blip r:embed="rId4">
            <a:alphaModFix/>
          </a:blip>
          <a:stretch>
            <a:fillRect/>
          </a:stretch>
        </p:blipFill>
        <p:spPr>
          <a:xfrm>
            <a:off x="1032925" y="2448750"/>
            <a:ext cx="2184825" cy="1631600"/>
          </a:xfrm>
          <a:prstGeom prst="rect">
            <a:avLst/>
          </a:prstGeom>
          <a:noFill/>
          <a:ln>
            <a:noFill/>
          </a:ln>
        </p:spPr>
      </p:pic>
      <p:pic>
        <p:nvPicPr>
          <p:cNvPr id="238" name="Google Shape;238;p49"/>
          <p:cNvPicPr preferRelativeResize="0"/>
          <p:nvPr/>
        </p:nvPicPr>
        <p:blipFill>
          <a:blip r:embed="rId5">
            <a:alphaModFix/>
          </a:blip>
          <a:stretch>
            <a:fillRect/>
          </a:stretch>
        </p:blipFill>
        <p:spPr>
          <a:xfrm>
            <a:off x="3758948" y="1992850"/>
            <a:ext cx="1460775" cy="288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42" name="Shape 242"/>
        <p:cNvGrpSpPr/>
        <p:nvPr/>
      </p:nvGrpSpPr>
      <p:grpSpPr>
        <a:xfrm>
          <a:off x="0" y="0"/>
          <a:ext cx="0" cy="0"/>
          <a:chOff x="0" y="0"/>
          <a:chExt cx="0" cy="0"/>
        </a:xfrm>
      </p:grpSpPr>
      <p:pic>
        <p:nvPicPr>
          <p:cNvPr id="243" name="Google Shape;243;p50"/>
          <p:cNvPicPr preferRelativeResize="0"/>
          <p:nvPr/>
        </p:nvPicPr>
        <p:blipFill rotWithShape="1">
          <a:blip r:embed="rId3">
            <a:alphaModFix/>
          </a:blip>
          <a:srcRect b="0" l="0" r="0" t="0"/>
          <a:stretch/>
        </p:blipFill>
        <p:spPr>
          <a:xfrm>
            <a:off x="2372113" y="342051"/>
            <a:ext cx="6552428" cy="1999051"/>
          </a:xfrm>
          <a:prstGeom prst="rect">
            <a:avLst/>
          </a:prstGeom>
          <a:noFill/>
          <a:ln>
            <a:noFill/>
          </a:ln>
        </p:spPr>
      </p:pic>
      <p:sp>
        <p:nvSpPr>
          <p:cNvPr id="244" name="Google Shape;244;p50"/>
          <p:cNvSpPr txBox="1"/>
          <p:nvPr>
            <p:ph idx="1" type="body"/>
          </p:nvPr>
        </p:nvSpPr>
        <p:spPr>
          <a:xfrm>
            <a:off x="311700" y="2341100"/>
            <a:ext cx="8520600" cy="23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Example: If you have </a:t>
            </a:r>
            <a:r>
              <a:rPr b="1" lang="en"/>
              <a:t>location services</a:t>
            </a:r>
            <a:r>
              <a:rPr lang="en"/>
              <a:t> turned on for Google (like if you use Google maps), Google can track your every move. Go to:</a:t>
            </a:r>
            <a:endParaRPr/>
          </a:p>
          <a:p>
            <a:pPr indent="0" lvl="0" marL="0" rtl="0" algn="l">
              <a:lnSpc>
                <a:spcPct val="115000"/>
              </a:lnSpc>
              <a:spcBef>
                <a:spcPts val="1600"/>
              </a:spcBef>
              <a:spcAft>
                <a:spcPts val="1600"/>
              </a:spcAft>
              <a:buSzPts val="2400"/>
              <a:buNone/>
            </a:pPr>
            <a:r>
              <a:rPr b="1" lang="en" u="sng">
                <a:solidFill>
                  <a:schemeClr val="hlink"/>
                </a:solidFill>
                <a:hlinkClick r:id="rId4"/>
              </a:rPr>
              <a:t>https://www.google.com/maps/timeline</a:t>
            </a:r>
            <a:r>
              <a:rPr b="1" lang="en"/>
              <a:t> </a:t>
            </a:r>
            <a:endParaRPr b="1"/>
          </a:p>
        </p:txBody>
      </p:sp>
      <p:pic>
        <p:nvPicPr>
          <p:cNvPr id="245" name="Google Shape;245;p50"/>
          <p:cNvPicPr preferRelativeResize="0"/>
          <p:nvPr/>
        </p:nvPicPr>
        <p:blipFill>
          <a:blip r:embed="rId5">
            <a:alphaModFix/>
          </a:blip>
          <a:stretch>
            <a:fillRect/>
          </a:stretch>
        </p:blipFill>
        <p:spPr>
          <a:xfrm>
            <a:off x="311699" y="237650"/>
            <a:ext cx="1919248" cy="1922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49" name="Shape 249"/>
        <p:cNvGrpSpPr/>
        <p:nvPr/>
      </p:nvGrpSpPr>
      <p:grpSpPr>
        <a:xfrm>
          <a:off x="0" y="0"/>
          <a:ext cx="0" cy="0"/>
          <a:chOff x="0" y="0"/>
          <a:chExt cx="0" cy="0"/>
        </a:xfrm>
      </p:grpSpPr>
      <p:pic>
        <p:nvPicPr>
          <p:cNvPr id="250" name="Google Shape;250;p51"/>
          <p:cNvPicPr preferRelativeResize="0"/>
          <p:nvPr/>
        </p:nvPicPr>
        <p:blipFill>
          <a:blip r:embed="rId3">
            <a:alphaModFix/>
          </a:blip>
          <a:stretch>
            <a:fillRect/>
          </a:stretch>
        </p:blipFill>
        <p:spPr>
          <a:xfrm>
            <a:off x="1434125" y="680700"/>
            <a:ext cx="6076050" cy="3459326"/>
          </a:xfrm>
          <a:prstGeom prst="rect">
            <a:avLst/>
          </a:prstGeom>
          <a:noFill/>
          <a:ln>
            <a:noFill/>
          </a:ln>
        </p:spPr>
      </p:pic>
      <p:sp>
        <p:nvSpPr>
          <p:cNvPr id="251" name="Google Shape;251;p51"/>
          <p:cNvSpPr txBox="1"/>
          <p:nvPr>
            <p:ph idx="1" type="body"/>
          </p:nvPr>
        </p:nvSpPr>
        <p:spPr>
          <a:xfrm>
            <a:off x="291325" y="4189150"/>
            <a:ext cx="88527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mbria"/>
                <a:ea typeface="Cambria"/>
                <a:cs typeface="Cambria"/>
                <a:sym typeface="Cambria"/>
              </a:rPr>
              <a:t>Check out an early (2015) Venturebeat article about “freaky” Google Map ‘Your Timeline’ feature</a:t>
            </a:r>
            <a:r>
              <a:rPr lang="en" sz="1500">
                <a:solidFill>
                  <a:srgbClr val="3061FF"/>
                </a:solidFill>
                <a:latin typeface="Cambria"/>
                <a:ea typeface="Cambria"/>
                <a:cs typeface="Cambria"/>
                <a:sym typeface="Cambria"/>
              </a:rPr>
              <a:t> </a:t>
            </a:r>
            <a:r>
              <a:rPr lang="en" sz="1500" u="sng">
                <a:solidFill>
                  <a:srgbClr val="3061FF"/>
                </a:solidFill>
                <a:latin typeface="Cambria"/>
                <a:ea typeface="Cambria"/>
                <a:cs typeface="Cambria"/>
                <a:sym typeface="Cambria"/>
                <a:hlinkClick r:id="rId4">
                  <a:extLst>
                    <a:ext uri="{A12FA001-AC4F-418D-AE19-62706E023703}">
                      <ahyp:hlinkClr val="tx"/>
                    </a:ext>
                  </a:extLst>
                </a:hlinkClick>
              </a:rPr>
              <a:t>here</a:t>
            </a:r>
            <a:r>
              <a:rPr lang="en" sz="1500">
                <a:solidFill>
                  <a:srgbClr val="3061FF"/>
                </a:solidFill>
                <a:latin typeface="Cambria"/>
                <a:ea typeface="Cambria"/>
                <a:cs typeface="Cambria"/>
                <a:sym typeface="Cambria"/>
              </a:rPr>
              <a:t> </a:t>
            </a:r>
            <a:endParaRPr sz="1500">
              <a:solidFill>
                <a:srgbClr val="3061FF"/>
              </a:solidFill>
              <a:latin typeface="Cambria"/>
              <a:ea typeface="Cambria"/>
              <a:cs typeface="Cambria"/>
              <a:sym typeface="Cambria"/>
            </a:endParaRPr>
          </a:p>
        </p:txBody>
      </p:sp>
      <p:sp>
        <p:nvSpPr>
          <p:cNvPr id="252" name="Google Shape;252;p51"/>
          <p:cNvSpPr txBox="1"/>
          <p:nvPr>
            <p:ph type="title"/>
          </p:nvPr>
        </p:nvSpPr>
        <p:spPr>
          <a:xfrm>
            <a:off x="71025" y="108000"/>
            <a:ext cx="575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Example of Google Maps’ Timeline:</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56" name="Shape 256"/>
        <p:cNvGrpSpPr/>
        <p:nvPr/>
      </p:nvGrpSpPr>
      <p:grpSpPr>
        <a:xfrm>
          <a:off x="0" y="0"/>
          <a:ext cx="0" cy="0"/>
          <a:chOff x="0" y="0"/>
          <a:chExt cx="0" cy="0"/>
        </a:xfrm>
      </p:grpSpPr>
      <p:pic>
        <p:nvPicPr>
          <p:cNvPr id="257" name="Google Shape;257;p52"/>
          <p:cNvPicPr preferRelativeResize="0"/>
          <p:nvPr/>
        </p:nvPicPr>
        <p:blipFill>
          <a:blip r:embed="rId3">
            <a:alphaModFix/>
          </a:blip>
          <a:stretch>
            <a:fillRect/>
          </a:stretch>
        </p:blipFill>
        <p:spPr>
          <a:xfrm>
            <a:off x="419275" y="1099975"/>
            <a:ext cx="6981923" cy="3459575"/>
          </a:xfrm>
          <a:prstGeom prst="rect">
            <a:avLst/>
          </a:prstGeom>
          <a:noFill/>
          <a:ln>
            <a:noFill/>
          </a:ln>
        </p:spPr>
      </p:pic>
      <p:pic>
        <p:nvPicPr>
          <p:cNvPr id="258" name="Google Shape;258;p52"/>
          <p:cNvPicPr preferRelativeResize="0"/>
          <p:nvPr/>
        </p:nvPicPr>
        <p:blipFill>
          <a:blip r:embed="rId4">
            <a:alphaModFix/>
          </a:blip>
          <a:stretch>
            <a:fillRect/>
          </a:stretch>
        </p:blipFill>
        <p:spPr>
          <a:xfrm>
            <a:off x="3988125" y="-394550"/>
            <a:ext cx="4567398" cy="2575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62" name="Shape 262"/>
        <p:cNvGrpSpPr/>
        <p:nvPr/>
      </p:nvGrpSpPr>
      <p:grpSpPr>
        <a:xfrm>
          <a:off x="0" y="0"/>
          <a:ext cx="0" cy="0"/>
          <a:chOff x="0" y="0"/>
          <a:chExt cx="0" cy="0"/>
        </a:xfrm>
      </p:grpSpPr>
      <p:sp>
        <p:nvSpPr>
          <p:cNvPr id="263" name="Google Shape;263;p5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Are We Being Tracked?</a:t>
            </a:r>
            <a:endParaRPr/>
          </a:p>
        </p:txBody>
      </p:sp>
      <p:sp>
        <p:nvSpPr>
          <p:cNvPr id="264" name="Google Shape;264;p5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Most websites collect data on their visitors. Some monetize that data in a “data exploitation market,” monetizing their users’ personal information.</a:t>
            </a:r>
            <a:endParaRPr sz="2200"/>
          </a:p>
          <a:p>
            <a:pPr indent="0" lvl="0" marL="0" rtl="0" algn="l">
              <a:spcBef>
                <a:spcPts val="1600"/>
              </a:spcBef>
              <a:spcAft>
                <a:spcPts val="0"/>
              </a:spcAft>
              <a:buNone/>
            </a:pPr>
            <a:r>
              <a:rPr lang="en" sz="2200"/>
              <a:t>Blacklight is a website privacy investigation tool developed by </a:t>
            </a:r>
            <a:r>
              <a:rPr i="1" lang="en" sz="2200"/>
              <a:t>The Markup</a:t>
            </a:r>
            <a:r>
              <a:rPr lang="en" sz="2200"/>
              <a:t>, a nonprofit publication that investigates data misconduct. You can use it to scan and reveal the specific user-tracking technologies on any site.</a:t>
            </a:r>
            <a:endParaRPr sz="2200"/>
          </a:p>
          <a:p>
            <a:pPr indent="0" lvl="0" marL="0" rtl="0" algn="ctr">
              <a:spcBef>
                <a:spcPts val="1600"/>
              </a:spcBef>
              <a:spcAft>
                <a:spcPts val="1600"/>
              </a:spcAft>
              <a:buNone/>
            </a:pPr>
            <a:r>
              <a:rPr lang="en" sz="3000" u="sng">
                <a:solidFill>
                  <a:schemeClr val="hlink"/>
                </a:solidFill>
                <a:hlinkClick r:id="rId3"/>
              </a:rPr>
              <a:t>Use Blacklight now!</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68" name="Shape 268"/>
        <p:cNvGrpSpPr/>
        <p:nvPr/>
      </p:nvGrpSpPr>
      <p:grpSpPr>
        <a:xfrm>
          <a:off x="0" y="0"/>
          <a:ext cx="0" cy="0"/>
          <a:chOff x="0" y="0"/>
          <a:chExt cx="0" cy="0"/>
        </a:xfrm>
      </p:grpSpPr>
      <p:sp>
        <p:nvSpPr>
          <p:cNvPr id="269" name="Google Shape;269;p5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Online Presence &amp; Data Privacy Discussion</a:t>
            </a:r>
            <a:endParaRPr sz="3200"/>
          </a:p>
        </p:txBody>
      </p:sp>
      <p:sp>
        <p:nvSpPr>
          <p:cNvPr id="270" name="Google Shape;270;p5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74" name="Shape 274"/>
        <p:cNvGrpSpPr/>
        <p:nvPr/>
      </p:nvGrpSpPr>
      <p:grpSpPr>
        <a:xfrm>
          <a:off x="0" y="0"/>
          <a:ext cx="0" cy="0"/>
          <a:chOff x="0" y="0"/>
          <a:chExt cx="0" cy="0"/>
        </a:xfrm>
      </p:grpSpPr>
      <p:sp>
        <p:nvSpPr>
          <p:cNvPr id="275" name="Google Shape;275;p5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2800"/>
              <a:t>Downloading Your Data &amp; Tightening your Privacy </a:t>
            </a:r>
            <a:endParaRPr sz="2800"/>
          </a:p>
        </p:txBody>
      </p:sp>
      <p:sp>
        <p:nvSpPr>
          <p:cNvPr id="276" name="Google Shape;276;p55"/>
          <p:cNvSpPr txBox="1"/>
          <p:nvPr>
            <p:ph idx="1" type="body"/>
          </p:nvPr>
        </p:nvSpPr>
        <p:spPr>
          <a:xfrm>
            <a:off x="311700" y="10081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b="1" lang="en" sz="2000">
                <a:solidFill>
                  <a:schemeClr val="dk1"/>
                </a:solidFill>
              </a:rPr>
              <a:t>Facebook</a:t>
            </a:r>
            <a:r>
              <a:rPr lang="en" sz="2000">
                <a:solidFill>
                  <a:schemeClr val="dk1"/>
                </a:solidFill>
              </a:rPr>
              <a:t>: </a:t>
            </a:r>
            <a:r>
              <a:rPr lang="en" sz="2000"/>
              <a:t>Settings &gt; Your Facebook Information &gt; Download your Information</a:t>
            </a:r>
            <a:endParaRPr sz="2000"/>
          </a:p>
          <a:p>
            <a:pPr indent="0" lvl="0" marL="0" rtl="0" algn="l">
              <a:lnSpc>
                <a:spcPct val="115000"/>
              </a:lnSpc>
              <a:spcBef>
                <a:spcPts val="1600"/>
              </a:spcBef>
              <a:spcAft>
                <a:spcPts val="0"/>
              </a:spcAft>
              <a:buSzPts val="2400"/>
              <a:buNone/>
            </a:pPr>
            <a:r>
              <a:rPr b="1" lang="en" sz="2000">
                <a:solidFill>
                  <a:srgbClr val="009688"/>
                </a:solidFill>
              </a:rPr>
              <a:t>Google</a:t>
            </a:r>
            <a:r>
              <a:rPr lang="en" sz="2000">
                <a:solidFill>
                  <a:srgbClr val="009688"/>
                </a:solidFill>
              </a:rPr>
              <a:t>: </a:t>
            </a:r>
            <a:r>
              <a:rPr lang="en" sz="2000" u="sng">
                <a:solidFill>
                  <a:schemeClr val="hlink"/>
                </a:solidFill>
                <a:hlinkClick r:id="rId3"/>
              </a:rPr>
              <a:t>https://support.google.com/accounts/answer/3024190?hl=en</a:t>
            </a:r>
            <a:endParaRPr sz="2000"/>
          </a:p>
          <a:p>
            <a:pPr indent="0" lvl="0" marL="0" rtl="0" algn="l">
              <a:lnSpc>
                <a:spcPct val="115000"/>
              </a:lnSpc>
              <a:spcBef>
                <a:spcPts val="1600"/>
              </a:spcBef>
              <a:spcAft>
                <a:spcPts val="0"/>
              </a:spcAft>
              <a:buSzPts val="2400"/>
              <a:buNone/>
            </a:pPr>
            <a:r>
              <a:rPr b="1" lang="en" sz="2000">
                <a:solidFill>
                  <a:schemeClr val="accent3"/>
                </a:solidFill>
              </a:rPr>
              <a:t>Instagram</a:t>
            </a:r>
            <a:r>
              <a:rPr lang="en" sz="2000">
                <a:solidFill>
                  <a:schemeClr val="accent3"/>
                </a:solidFill>
              </a:rPr>
              <a:t>: </a:t>
            </a:r>
            <a:r>
              <a:rPr lang="en" sz="2000"/>
              <a:t>Settings &gt; Privacy and Security &gt; Data download/Request Download</a:t>
            </a:r>
            <a:endParaRPr sz="2000"/>
          </a:p>
          <a:p>
            <a:pPr indent="0" lvl="0" marL="0" rtl="0" algn="ctr">
              <a:spcBef>
                <a:spcPts val="0"/>
              </a:spcBef>
              <a:spcAft>
                <a:spcPts val="0"/>
              </a:spcAft>
              <a:buSzPts val="2400"/>
              <a:buNone/>
            </a:pPr>
            <a:r>
              <a:t/>
            </a:r>
            <a:endParaRPr sz="2000">
              <a:solidFill>
                <a:srgbClr val="000000"/>
              </a:solidFill>
            </a:endParaRPr>
          </a:p>
          <a:p>
            <a:pPr indent="0" lvl="0" marL="0" rtl="0" algn="ctr">
              <a:spcBef>
                <a:spcPts val="0"/>
              </a:spcBef>
              <a:spcAft>
                <a:spcPts val="0"/>
              </a:spcAft>
              <a:buSzPts val="2400"/>
              <a:buNone/>
            </a:pPr>
            <a:r>
              <a:rPr b="1" lang="en" sz="2000">
                <a:solidFill>
                  <a:srgbClr val="000000"/>
                </a:solidFill>
              </a:rPr>
              <a:t>Want to make your life more private?</a:t>
            </a:r>
            <a:r>
              <a:rPr lang="en" sz="2000">
                <a:solidFill>
                  <a:srgbClr val="000000"/>
                </a:solidFill>
              </a:rPr>
              <a:t> </a:t>
            </a:r>
            <a:r>
              <a:rPr lang="en" sz="2000"/>
              <a:t>Follow this “DIY Guide to Feminist Cybersecurity” </a:t>
            </a:r>
            <a:r>
              <a:rPr lang="en" sz="2000" u="sng">
                <a:solidFill>
                  <a:schemeClr val="accent5"/>
                </a:solidFill>
                <a:hlinkClick r:id="rId4">
                  <a:extLst>
                    <a:ext uri="{A12FA001-AC4F-418D-AE19-62706E023703}">
                      <ahyp:hlinkClr val="tx"/>
                    </a:ext>
                  </a:extLst>
                </a:hlinkClick>
              </a:rPr>
              <a:t>https://hackblossom.org/cybersecurity/</a:t>
            </a:r>
            <a:r>
              <a:rPr lang="en" sz="2000"/>
              <a:t> </a:t>
            </a:r>
            <a:endParaRPr sz="2000"/>
          </a:p>
          <a:p>
            <a:pPr indent="0" lvl="0" marL="0" rtl="0" algn="l">
              <a:lnSpc>
                <a:spcPct val="115000"/>
              </a:lnSpc>
              <a:spcBef>
                <a:spcPts val="1600"/>
              </a:spcBef>
              <a:spcAft>
                <a:spcPts val="1600"/>
              </a:spcAft>
              <a:buSzPts val="2400"/>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a:t>
            </a:r>
            <a:r>
              <a:rPr lang="en"/>
              <a:t>Goals</a:t>
            </a:r>
            <a:endParaRPr/>
          </a:p>
        </p:txBody>
      </p:sp>
      <p:sp>
        <p:nvSpPr>
          <p:cNvPr id="162" name="Google Shape;162;p3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Recognize</a:t>
            </a:r>
            <a:r>
              <a:rPr lang="en" sz="1600"/>
              <a:t> how data are being used in society as well as how algorithms impact and shape our daily lives. </a:t>
            </a:r>
            <a:endParaRPr sz="1600"/>
          </a:p>
          <a:p>
            <a:pPr indent="-330200" lvl="0" marL="457200" rtl="0" algn="l">
              <a:spcBef>
                <a:spcPts val="0"/>
              </a:spcBef>
              <a:spcAft>
                <a:spcPts val="0"/>
              </a:spcAft>
              <a:buSzPts val="1600"/>
              <a:buChar char="●"/>
            </a:pPr>
            <a:r>
              <a:rPr lang="en" sz="1600"/>
              <a:t>Explore how notions of privacy</a:t>
            </a:r>
            <a:r>
              <a:rPr lang="en" sz="1600"/>
              <a:t>, </a:t>
            </a:r>
            <a:r>
              <a:rPr lang="en" sz="1600"/>
              <a:t>security, and agency are being reshaped and redefined through big data, algorithms, and policy.</a:t>
            </a:r>
            <a:endParaRPr sz="1600"/>
          </a:p>
          <a:p>
            <a:pPr indent="-330200" lvl="0" marL="457200" rtl="0" algn="l">
              <a:spcBef>
                <a:spcPts val="0"/>
              </a:spcBef>
              <a:spcAft>
                <a:spcPts val="0"/>
              </a:spcAft>
              <a:buSzPts val="1600"/>
              <a:buChar char="●"/>
            </a:pPr>
            <a:r>
              <a:rPr lang="en" sz="1600"/>
              <a:t>Understand the ways in which technology reflects cultural, social, and political biases.</a:t>
            </a:r>
            <a:endParaRPr sz="1600"/>
          </a:p>
          <a:p>
            <a:pPr indent="-330200" lvl="0" marL="457200" rtl="0" algn="l">
              <a:spcBef>
                <a:spcPts val="0"/>
              </a:spcBef>
              <a:spcAft>
                <a:spcPts val="0"/>
              </a:spcAft>
              <a:buClr>
                <a:schemeClr val="accent5"/>
              </a:buClr>
              <a:buSzPts val="1600"/>
              <a:buChar char="●"/>
            </a:pPr>
            <a:r>
              <a:rPr lang="en" sz="1600">
                <a:solidFill>
                  <a:schemeClr val="accent5"/>
                </a:solidFill>
              </a:rPr>
              <a:t>Engage with critical rethinking of everyday </a:t>
            </a:r>
            <a:r>
              <a:rPr b="1" lang="en" sz="1600">
                <a:solidFill>
                  <a:schemeClr val="accent5"/>
                </a:solidFill>
              </a:rPr>
              <a:t>practices related to data collection and use.</a:t>
            </a:r>
            <a:endParaRPr b="1" sz="1600">
              <a:solidFill>
                <a:schemeClr val="accent5"/>
              </a:solidFill>
            </a:endParaRPr>
          </a:p>
          <a:p>
            <a:pPr indent="-330200" lvl="0" marL="457200" rtl="0" algn="l">
              <a:spcBef>
                <a:spcPts val="0"/>
              </a:spcBef>
              <a:spcAft>
                <a:spcPts val="0"/>
              </a:spcAft>
              <a:buClr>
                <a:schemeClr val="accent5"/>
              </a:buClr>
              <a:buSzPts val="1600"/>
              <a:buChar char="●"/>
            </a:pPr>
            <a:r>
              <a:rPr lang="en" sz="1600">
                <a:solidFill>
                  <a:schemeClr val="accent5"/>
                </a:solidFill>
              </a:rPr>
              <a:t>Explore ways of interpreting and effectively </a:t>
            </a:r>
            <a:r>
              <a:rPr b="1" lang="en" sz="1600">
                <a:solidFill>
                  <a:schemeClr val="accent5"/>
                </a:solidFill>
              </a:rPr>
              <a:t>utilizing data-based evidence in written arguments.</a:t>
            </a:r>
            <a:endParaRPr b="1" sz="1600">
              <a:solidFill>
                <a:schemeClr val="accent5"/>
              </a:solidFill>
            </a:endParaRPr>
          </a:p>
          <a:p>
            <a:pPr indent="-330200" lvl="0" marL="457200" rtl="0" algn="l">
              <a:spcBef>
                <a:spcPts val="0"/>
              </a:spcBef>
              <a:spcAft>
                <a:spcPts val="0"/>
              </a:spcAft>
              <a:buClr>
                <a:schemeClr val="accent5"/>
              </a:buClr>
              <a:buSzPts val="1600"/>
              <a:buChar char="●"/>
            </a:pPr>
            <a:r>
              <a:rPr lang="en" sz="1600">
                <a:solidFill>
                  <a:schemeClr val="accent5"/>
                </a:solidFill>
              </a:rPr>
              <a:t>Explore how these questions and methods are influencing how</a:t>
            </a:r>
            <a:r>
              <a:rPr b="1" lang="en" sz="1600">
                <a:solidFill>
                  <a:schemeClr val="accent5"/>
                </a:solidFill>
              </a:rPr>
              <a:t> [social scientists/policy-makers/etc.] do research and practice their craft.</a:t>
            </a:r>
            <a:endParaRPr b="1" sz="1600">
              <a:solidFill>
                <a:schemeClr val="accent5"/>
              </a:solidFill>
            </a:endParaRPr>
          </a:p>
          <a:p>
            <a:pPr indent="0" lvl="0" marL="0" rtl="0" algn="ctr">
              <a:spcBef>
                <a:spcPts val="1600"/>
              </a:spcBef>
              <a:spcAft>
                <a:spcPts val="0"/>
              </a:spcAft>
              <a:buNone/>
            </a:pPr>
            <a:r>
              <a:rPr lang="en" sz="2100">
                <a:solidFill>
                  <a:schemeClr val="dk1"/>
                </a:solidFill>
              </a:rPr>
              <a:t>Slides, handouts, and data available at </a:t>
            </a:r>
            <a:r>
              <a:rPr lang="en" sz="2100" u="sng">
                <a:solidFill>
                  <a:schemeClr val="hlink"/>
                </a:solidFill>
                <a:hlinkClick r:id="rId3"/>
              </a:rPr>
              <a:t>https://bit.ly/3Q991EG</a:t>
            </a:r>
            <a:endParaRPr sz="2100">
              <a:solidFill>
                <a:schemeClr val="dk1"/>
              </a:solidFill>
            </a:endParaRPr>
          </a:p>
          <a:p>
            <a:pPr indent="0" lvl="0" marL="0" rtl="0" algn="ctr">
              <a:spcBef>
                <a:spcPts val="1600"/>
              </a:spcBef>
              <a:spcAft>
                <a:spcPts val="0"/>
              </a:spcAft>
              <a:buNone/>
            </a:pPr>
            <a:r>
              <a:t/>
            </a:r>
            <a:endParaRPr sz="2100">
              <a:solidFill>
                <a:schemeClr val="dk1"/>
              </a:solidFill>
            </a:endParaRPr>
          </a:p>
          <a:p>
            <a:pPr indent="0" lvl="0" marL="0" rtl="0" algn="l">
              <a:spcBef>
                <a:spcPts val="0"/>
              </a:spcBef>
              <a:spcAft>
                <a:spcPts val="1600"/>
              </a:spcAft>
              <a:buNone/>
            </a:pPr>
            <a:r>
              <a:t/>
            </a:r>
            <a:endParaRPr b="1" sz="160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80" name="Shape 280"/>
        <p:cNvGrpSpPr/>
        <p:nvPr/>
      </p:nvGrpSpPr>
      <p:grpSpPr>
        <a:xfrm>
          <a:off x="0" y="0"/>
          <a:ext cx="0" cy="0"/>
          <a:chOff x="0" y="0"/>
          <a:chExt cx="0" cy="0"/>
        </a:xfrm>
      </p:grpSpPr>
      <p:sp>
        <p:nvSpPr>
          <p:cNvPr id="281" name="Google Shape;281;p56"/>
          <p:cNvSpPr txBox="1"/>
          <p:nvPr>
            <p:ph type="title"/>
          </p:nvPr>
        </p:nvSpPr>
        <p:spPr>
          <a:xfrm>
            <a:off x="1078500" y="266125"/>
            <a:ext cx="6987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Algorithms </a:t>
            </a:r>
            <a:r>
              <a:rPr lang="en" sz="5600"/>
              <a:t>and</a:t>
            </a:r>
            <a:r>
              <a:rPr lang="en" sz="5600"/>
              <a:t> Bias</a:t>
            </a:r>
            <a:endParaRPr sz="5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7"/>
          <p:cNvSpPr txBox="1"/>
          <p:nvPr>
            <p:ph type="title"/>
          </p:nvPr>
        </p:nvSpPr>
        <p:spPr>
          <a:xfrm>
            <a:off x="137175" y="6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What is an </a:t>
            </a:r>
            <a:r>
              <a:rPr lang="en"/>
              <a:t>algorithm</a:t>
            </a:r>
            <a:r>
              <a:rPr b="0" lang="en"/>
              <a:t>?</a:t>
            </a:r>
            <a:endParaRPr b="0"/>
          </a:p>
        </p:txBody>
      </p:sp>
      <p:sp>
        <p:nvSpPr>
          <p:cNvPr id="287" name="Google Shape;287;p57"/>
          <p:cNvSpPr txBox="1"/>
          <p:nvPr>
            <p:ph idx="1" type="body"/>
          </p:nvPr>
        </p:nvSpPr>
        <p:spPr>
          <a:xfrm>
            <a:off x="137175" y="707425"/>
            <a:ext cx="89127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Have you used algorithms in your everyday life? Any examples?</a:t>
            </a:r>
            <a:endParaRPr sz="2500"/>
          </a:p>
        </p:txBody>
      </p:sp>
      <p:pic>
        <p:nvPicPr>
          <p:cNvPr id="288" name="Google Shape;288;p57"/>
          <p:cNvPicPr preferRelativeResize="0"/>
          <p:nvPr/>
        </p:nvPicPr>
        <p:blipFill>
          <a:blip r:embed="rId3">
            <a:alphaModFix/>
          </a:blip>
          <a:stretch>
            <a:fillRect/>
          </a:stretch>
        </p:blipFill>
        <p:spPr>
          <a:xfrm>
            <a:off x="394800" y="1383533"/>
            <a:ext cx="8520602" cy="30704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ph type="title"/>
          </p:nvPr>
        </p:nvSpPr>
        <p:spPr>
          <a:xfrm>
            <a:off x="311700" y="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Algorithms</a:t>
            </a:r>
            <a:endParaRPr/>
          </a:p>
          <a:p>
            <a:pPr indent="0" lvl="0" marL="0" rtl="0" algn="ctr">
              <a:spcBef>
                <a:spcPts val="0"/>
              </a:spcBef>
              <a:spcAft>
                <a:spcPts val="0"/>
              </a:spcAft>
              <a:buNone/>
            </a:pPr>
            <a:r>
              <a:t/>
            </a:r>
            <a:endParaRPr/>
          </a:p>
        </p:txBody>
      </p:sp>
      <p:sp>
        <p:nvSpPr>
          <p:cNvPr id="294" name="Google Shape;294;p58"/>
          <p:cNvSpPr txBox="1"/>
          <p:nvPr>
            <p:ph idx="1" type="body"/>
          </p:nvPr>
        </p:nvSpPr>
        <p:spPr>
          <a:xfrm>
            <a:off x="311700" y="590675"/>
            <a:ext cx="8520600" cy="3810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An algorithm is a set</a:t>
            </a:r>
            <a:r>
              <a:rPr lang="en" sz="2100"/>
              <a:t> of instructions</a:t>
            </a:r>
            <a:r>
              <a:rPr lang="en" sz="2100"/>
              <a:t>, usually for computers to interpret and follow. </a:t>
            </a:r>
            <a:endParaRPr sz="2100"/>
          </a:p>
          <a:p>
            <a:pPr indent="0" lvl="0" marL="914400" rtl="0" algn="l">
              <a:spcBef>
                <a:spcPts val="1600"/>
              </a:spcBef>
              <a:spcAft>
                <a:spcPts val="0"/>
              </a:spcAft>
              <a:buNone/>
            </a:pPr>
            <a:r>
              <a:t/>
            </a:r>
            <a:endParaRPr sz="2100"/>
          </a:p>
          <a:p>
            <a:pPr indent="0" lvl="0" marL="914400" rtl="0" algn="l">
              <a:spcBef>
                <a:spcPts val="1600"/>
              </a:spcBef>
              <a:spcAft>
                <a:spcPts val="0"/>
              </a:spcAft>
              <a:buNone/>
            </a:pPr>
            <a:r>
              <a:t/>
            </a:r>
            <a:endParaRPr sz="2100"/>
          </a:p>
          <a:p>
            <a:pPr indent="0" lvl="0" marL="914400" rtl="0" algn="l">
              <a:spcBef>
                <a:spcPts val="1600"/>
              </a:spcBef>
              <a:spcAft>
                <a:spcPts val="0"/>
              </a:spcAft>
              <a:buNone/>
            </a:pPr>
            <a:r>
              <a:t/>
            </a:r>
            <a:endParaRPr sz="2100"/>
          </a:p>
          <a:p>
            <a:pPr indent="-355600" lvl="0" marL="457200" rtl="0" algn="l">
              <a:spcBef>
                <a:spcPts val="1600"/>
              </a:spcBef>
              <a:spcAft>
                <a:spcPts val="0"/>
              </a:spcAft>
              <a:buSzPts val="2000"/>
              <a:buChar char="●"/>
            </a:pPr>
            <a:r>
              <a:rPr lang="en" sz="2100"/>
              <a:t>“</a:t>
            </a:r>
            <a:r>
              <a:rPr b="1" lang="en" sz="2100"/>
              <a:t>Machine learning”</a:t>
            </a:r>
            <a:r>
              <a:rPr lang="en" sz="2100"/>
              <a:t> happens when an algorithm tells a computer to make decisions based on a set of patterns derived from data, instead of following specific predetermined instructions</a:t>
            </a:r>
            <a:r>
              <a:rPr lang="en" sz="2000">
                <a:solidFill>
                  <a:srgbClr val="2D3B45"/>
                </a:solidFill>
                <a:highlight>
                  <a:srgbClr val="FFFFFF"/>
                </a:highlight>
              </a:rPr>
              <a:t>. </a:t>
            </a:r>
            <a:endParaRPr sz="3300"/>
          </a:p>
        </p:txBody>
      </p:sp>
      <p:pic>
        <p:nvPicPr>
          <p:cNvPr id="295" name="Google Shape;295;p58"/>
          <p:cNvPicPr preferRelativeResize="0"/>
          <p:nvPr/>
        </p:nvPicPr>
        <p:blipFill>
          <a:blip r:embed="rId3">
            <a:alphaModFix/>
          </a:blip>
          <a:stretch>
            <a:fillRect/>
          </a:stretch>
        </p:blipFill>
        <p:spPr>
          <a:xfrm>
            <a:off x="1883675" y="1394250"/>
            <a:ext cx="5376625" cy="196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9"/>
          <p:cNvSpPr txBox="1"/>
          <p:nvPr/>
        </p:nvSpPr>
        <p:spPr>
          <a:xfrm>
            <a:off x="311700" y="815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Algorithmic Bias</a:t>
            </a:r>
            <a:endParaRPr b="1" sz="3600">
              <a:solidFill>
                <a:srgbClr val="ED0E0E"/>
              </a:solidFill>
              <a:latin typeface="Cambria"/>
              <a:ea typeface="Cambria"/>
              <a:cs typeface="Cambria"/>
              <a:sym typeface="Cambria"/>
            </a:endParaRPr>
          </a:p>
        </p:txBody>
      </p:sp>
      <p:sp>
        <p:nvSpPr>
          <p:cNvPr id="301" name="Google Shape;301;p59"/>
          <p:cNvSpPr txBox="1"/>
          <p:nvPr/>
        </p:nvSpPr>
        <p:spPr>
          <a:xfrm>
            <a:off x="311700" y="654200"/>
            <a:ext cx="8520600" cy="364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666666"/>
                </a:solidFill>
                <a:latin typeface="Cambria"/>
                <a:ea typeface="Cambria"/>
                <a:cs typeface="Cambria"/>
                <a:sym typeface="Cambria"/>
              </a:rPr>
              <a:t>Algorithms are </a:t>
            </a:r>
            <a:r>
              <a:rPr i="1" lang="en" sz="2000">
                <a:solidFill>
                  <a:srgbClr val="666666"/>
                </a:solidFill>
                <a:latin typeface="Cambria"/>
                <a:ea typeface="Cambria"/>
                <a:cs typeface="Cambria"/>
                <a:sym typeface="Cambria"/>
              </a:rPr>
              <a:t>not neutral</a:t>
            </a:r>
            <a:r>
              <a:rPr lang="en" sz="2000">
                <a:solidFill>
                  <a:srgbClr val="666666"/>
                </a:solidFill>
                <a:latin typeface="Cambria"/>
                <a:ea typeface="Cambria"/>
                <a:cs typeface="Cambria"/>
                <a:sym typeface="Cambria"/>
              </a:rPr>
              <a:t>. </a:t>
            </a:r>
            <a:r>
              <a:rPr b="1" lang="en" sz="2000">
                <a:solidFill>
                  <a:srgbClr val="666666"/>
                </a:solidFill>
                <a:latin typeface="Cambria"/>
                <a:ea typeface="Cambria"/>
                <a:cs typeface="Cambria"/>
                <a:sym typeface="Cambria"/>
              </a:rPr>
              <a:t>People create algorithms</a:t>
            </a:r>
            <a:r>
              <a:rPr lang="en" sz="2000">
                <a:solidFill>
                  <a:srgbClr val="666666"/>
                </a:solidFill>
                <a:latin typeface="Cambria"/>
                <a:ea typeface="Cambria"/>
                <a:cs typeface="Cambria"/>
                <a:sym typeface="Cambria"/>
              </a:rPr>
              <a:t>.</a:t>
            </a:r>
            <a:r>
              <a:rPr lang="en" sz="2200">
                <a:solidFill>
                  <a:srgbClr val="666666"/>
                </a:solidFill>
                <a:latin typeface="Cambria"/>
                <a:ea typeface="Cambria"/>
                <a:cs typeface="Cambria"/>
                <a:sym typeface="Cambria"/>
              </a:rPr>
              <a:t> </a:t>
            </a:r>
            <a:r>
              <a:rPr lang="en" sz="2100">
                <a:solidFill>
                  <a:srgbClr val="666666"/>
                </a:solidFill>
                <a:latin typeface="Cambria"/>
                <a:ea typeface="Cambria"/>
                <a:cs typeface="Cambria"/>
                <a:sym typeface="Cambria"/>
              </a:rPr>
              <a:t>The algorithmic processes, and even the data itself, reflect societal biases.</a:t>
            </a:r>
            <a:endParaRPr sz="2100">
              <a:solidFill>
                <a:srgbClr val="666666"/>
              </a:solidFill>
              <a:latin typeface="Cambria"/>
              <a:ea typeface="Cambria"/>
              <a:cs typeface="Cambria"/>
              <a:sym typeface="Cambria"/>
            </a:endParaRPr>
          </a:p>
          <a:p>
            <a:pPr indent="0" lvl="0" marL="0" rtl="0" algn="l">
              <a:lnSpc>
                <a:spcPct val="115000"/>
              </a:lnSpc>
              <a:spcBef>
                <a:spcPts val="1600"/>
              </a:spcBef>
              <a:spcAft>
                <a:spcPts val="0"/>
              </a:spcAft>
              <a:buNone/>
            </a:pPr>
            <a:r>
              <a:rPr lang="en" sz="1800">
                <a:solidFill>
                  <a:srgbClr val="666666"/>
                </a:solidFill>
                <a:latin typeface="Cambria"/>
                <a:ea typeface="Cambria"/>
                <a:cs typeface="Cambria"/>
                <a:sym typeface="Cambria"/>
              </a:rPr>
              <a:t>When an algorithm is written or trained using data that does not adequately represent/reflect the actual population</a:t>
            </a:r>
            <a:r>
              <a:rPr lang="en" sz="1800">
                <a:solidFill>
                  <a:srgbClr val="666666"/>
                </a:solidFill>
                <a:latin typeface="Cambria"/>
                <a:ea typeface="Cambria"/>
                <a:cs typeface="Cambria"/>
                <a:sym typeface="Cambria"/>
              </a:rPr>
              <a:t> </a:t>
            </a:r>
            <a:r>
              <a:rPr lang="en" sz="1800">
                <a:solidFill>
                  <a:srgbClr val="666666"/>
                </a:solidFill>
                <a:latin typeface="Cambria"/>
                <a:ea typeface="Cambria"/>
                <a:cs typeface="Cambria"/>
                <a:sym typeface="Cambria"/>
              </a:rPr>
              <a:t>(because </a:t>
            </a:r>
            <a:r>
              <a:rPr lang="en" sz="1800">
                <a:solidFill>
                  <a:schemeClr val="dk2"/>
                </a:solidFill>
                <a:latin typeface="Cambria"/>
                <a:ea typeface="Cambria"/>
                <a:cs typeface="Cambria"/>
                <a:sym typeface="Cambria"/>
              </a:rPr>
              <a:t>the sample only captures a particular demographic, and other groups are under- or unrepresented)</a:t>
            </a:r>
            <a:r>
              <a:rPr lang="en" sz="1800">
                <a:solidFill>
                  <a:schemeClr val="dk2"/>
                </a:solidFill>
                <a:latin typeface="Cambria"/>
                <a:ea typeface="Cambria"/>
                <a:cs typeface="Cambria"/>
                <a:sym typeface="Cambria"/>
              </a:rPr>
              <a:t>, this creates </a:t>
            </a:r>
            <a:r>
              <a:rPr b="1" lang="en" sz="1800">
                <a:solidFill>
                  <a:schemeClr val="dk2"/>
                </a:solidFill>
                <a:latin typeface="Cambria"/>
                <a:ea typeface="Cambria"/>
                <a:cs typeface="Cambria"/>
                <a:sym typeface="Cambria"/>
              </a:rPr>
              <a:t>Algorithmic bias.  </a:t>
            </a:r>
            <a:endParaRPr b="1" sz="1800">
              <a:solidFill>
                <a:schemeClr val="dk2"/>
              </a:solidFill>
              <a:latin typeface="Cambria"/>
              <a:ea typeface="Cambria"/>
              <a:cs typeface="Cambria"/>
              <a:sym typeface="Cambria"/>
            </a:endParaRPr>
          </a:p>
          <a:p>
            <a:pPr indent="0" lvl="0" marL="0" rtl="0" algn="l">
              <a:lnSpc>
                <a:spcPct val="115000"/>
              </a:lnSpc>
              <a:spcBef>
                <a:spcPts val="1600"/>
              </a:spcBef>
              <a:spcAft>
                <a:spcPts val="0"/>
              </a:spcAft>
              <a:buNone/>
            </a:pPr>
            <a:r>
              <a:rPr lang="en" sz="1800">
                <a:solidFill>
                  <a:schemeClr val="dk2"/>
                </a:solidFill>
                <a:latin typeface="Cambria"/>
                <a:ea typeface="Cambria"/>
                <a:cs typeface="Cambria"/>
                <a:sym typeface="Cambria"/>
              </a:rPr>
              <a:t>Similarly, </a:t>
            </a:r>
            <a:r>
              <a:rPr b="1" lang="en" sz="1800">
                <a:solidFill>
                  <a:schemeClr val="dk2"/>
                </a:solidFill>
                <a:latin typeface="Cambria"/>
                <a:ea typeface="Cambria"/>
                <a:cs typeface="Cambria"/>
                <a:sym typeface="Cambria"/>
              </a:rPr>
              <a:t>when data reflects biased realities</a:t>
            </a:r>
            <a:r>
              <a:rPr lang="en" sz="1800">
                <a:solidFill>
                  <a:schemeClr val="dk2"/>
                </a:solidFill>
                <a:latin typeface="Cambria"/>
                <a:ea typeface="Cambria"/>
                <a:cs typeface="Cambria"/>
                <a:sym typeface="Cambria"/>
              </a:rPr>
              <a:t>, the algorithm will continue to </a:t>
            </a:r>
            <a:r>
              <a:rPr b="1" lang="en" sz="1800">
                <a:solidFill>
                  <a:schemeClr val="dk2"/>
                </a:solidFill>
                <a:latin typeface="Cambria"/>
                <a:ea typeface="Cambria"/>
                <a:cs typeface="Cambria"/>
                <a:sym typeface="Cambria"/>
              </a:rPr>
              <a:t>reproduce and reinforce outcomes</a:t>
            </a:r>
            <a:r>
              <a:rPr lang="en" sz="1800">
                <a:solidFill>
                  <a:schemeClr val="dk2"/>
                </a:solidFill>
                <a:latin typeface="Cambria"/>
                <a:ea typeface="Cambria"/>
                <a:cs typeface="Cambria"/>
                <a:sym typeface="Cambria"/>
              </a:rPr>
              <a:t> if those outcomes are desirable (despite their harm to—or erasure of—other groups).</a:t>
            </a:r>
            <a:endParaRPr sz="1800">
              <a:solidFill>
                <a:schemeClr val="dk2"/>
              </a:solidFill>
              <a:latin typeface="Cambria"/>
              <a:ea typeface="Cambria"/>
              <a:cs typeface="Cambria"/>
              <a:sym typeface="Cambria"/>
            </a:endParaRPr>
          </a:p>
          <a:p>
            <a:pPr indent="0" lvl="0" marL="0" rtl="0" algn="l">
              <a:lnSpc>
                <a:spcPct val="115000"/>
              </a:lnSpc>
              <a:spcBef>
                <a:spcPts val="1600"/>
              </a:spcBef>
              <a:spcAft>
                <a:spcPts val="0"/>
              </a:spcAft>
              <a:buNone/>
            </a:pPr>
            <a:r>
              <a:t/>
            </a:r>
            <a:endParaRPr sz="2200">
              <a:solidFill>
                <a:srgbClr val="666666"/>
              </a:solidFill>
              <a:latin typeface="Cambria"/>
              <a:ea typeface="Cambria"/>
              <a:cs typeface="Cambria"/>
              <a:sym typeface="Cambria"/>
            </a:endParaRPr>
          </a:p>
          <a:p>
            <a:pPr indent="0" lvl="0" marL="0" rtl="0" algn="l">
              <a:lnSpc>
                <a:spcPct val="115000"/>
              </a:lnSpc>
              <a:spcBef>
                <a:spcPts val="1600"/>
              </a:spcBef>
              <a:spcAft>
                <a:spcPts val="1600"/>
              </a:spcAft>
              <a:buNone/>
            </a:pPr>
            <a:r>
              <a:rPr lang="en" sz="1200">
                <a:solidFill>
                  <a:srgbClr val="666666"/>
                </a:solidFill>
                <a:latin typeface="Cambria"/>
                <a:ea typeface="Cambria"/>
                <a:cs typeface="Cambria"/>
                <a:sym typeface="Cambria"/>
              </a:rPr>
              <a:t>Check out this </a:t>
            </a:r>
            <a:r>
              <a:rPr lang="en" sz="1200" u="sng">
                <a:solidFill>
                  <a:schemeClr val="hlink"/>
                </a:solidFill>
                <a:latin typeface="Cambria"/>
                <a:ea typeface="Cambria"/>
                <a:cs typeface="Cambria"/>
                <a:sym typeface="Cambria"/>
                <a:hlinkClick r:id="rId3"/>
              </a:rPr>
              <a:t>Vox article</a:t>
            </a:r>
            <a:r>
              <a:rPr lang="en" sz="1200">
                <a:solidFill>
                  <a:srgbClr val="666666"/>
                </a:solidFill>
                <a:latin typeface="Cambria"/>
                <a:ea typeface="Cambria"/>
                <a:cs typeface="Cambria"/>
                <a:sym typeface="Cambria"/>
              </a:rPr>
              <a:t> for more information on algorithmic bias! </a:t>
            </a:r>
            <a:endParaRPr sz="1200">
              <a:solidFill>
                <a:srgbClr val="666666"/>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05" name="Shape 305"/>
        <p:cNvGrpSpPr/>
        <p:nvPr/>
      </p:nvGrpSpPr>
      <p:grpSpPr>
        <a:xfrm>
          <a:off x="0" y="0"/>
          <a:ext cx="0" cy="0"/>
          <a:chOff x="0" y="0"/>
          <a:chExt cx="0" cy="0"/>
        </a:xfrm>
      </p:grpSpPr>
      <p:sp>
        <p:nvSpPr>
          <p:cNvPr id="306" name="Google Shape;306;p6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Unbounded — </a:t>
            </a:r>
            <a:r>
              <a:rPr lang="en"/>
              <a:t>Ethical</a:t>
            </a:r>
            <a:r>
              <a:rPr lang="en"/>
              <a:t> Issues</a:t>
            </a:r>
            <a:endParaRPr/>
          </a:p>
        </p:txBody>
      </p:sp>
      <p:sp>
        <p:nvSpPr>
          <p:cNvPr id="307" name="Google Shape;307;p60"/>
          <p:cNvSpPr txBox="1"/>
          <p:nvPr>
            <p:ph idx="1" type="body"/>
          </p:nvPr>
        </p:nvSpPr>
        <p:spPr>
          <a:xfrm>
            <a:off x="311700" y="1152475"/>
            <a:ext cx="3999900" cy="13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u="sng">
                <a:solidFill>
                  <a:schemeClr val="hlink"/>
                </a:solidFill>
                <a:hlinkClick r:id="rId3"/>
              </a:rPr>
              <a:t>Cambridge Analytica controversy</a:t>
            </a:r>
            <a:r>
              <a:rPr b="1" lang="en" sz="2200"/>
              <a:t>: </a:t>
            </a:r>
            <a:r>
              <a:rPr lang="en" sz="2200"/>
              <a:t>psychological profiles of American voters</a:t>
            </a:r>
            <a:r>
              <a:rPr lang="en" sz="2200"/>
              <a:t> </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sz="2100"/>
          </a:p>
        </p:txBody>
      </p:sp>
      <p:sp>
        <p:nvSpPr>
          <p:cNvPr id="308" name="Google Shape;308;p60"/>
          <p:cNvSpPr txBox="1"/>
          <p:nvPr>
            <p:ph idx="2" type="body"/>
          </p:nvPr>
        </p:nvSpPr>
        <p:spPr>
          <a:xfrm>
            <a:off x="4832400" y="1152475"/>
            <a:ext cx="39999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200" u="sng">
                <a:solidFill>
                  <a:schemeClr val="accent5"/>
                </a:solidFill>
                <a:hlinkClick r:id="rId4">
                  <a:extLst>
                    <a:ext uri="{A12FA001-AC4F-418D-AE19-62706E023703}">
                      <ahyp:hlinkClr val="tx"/>
                    </a:ext>
                  </a:extLst>
                </a:hlinkClick>
              </a:rPr>
              <a:t>Racial bias in health algorithms</a:t>
            </a:r>
            <a:r>
              <a:rPr b="1" lang="en" sz="2200"/>
              <a:t>: </a:t>
            </a:r>
            <a:r>
              <a:rPr lang="en" sz="2200"/>
              <a:t>results in reduced access to care for Black people</a:t>
            </a:r>
            <a:endParaRPr/>
          </a:p>
        </p:txBody>
      </p:sp>
      <p:sp>
        <p:nvSpPr>
          <p:cNvPr id="309" name="Google Shape;309;p60"/>
          <p:cNvSpPr txBox="1"/>
          <p:nvPr/>
        </p:nvSpPr>
        <p:spPr>
          <a:xfrm>
            <a:off x="2163300" y="810325"/>
            <a:ext cx="48174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200">
                <a:solidFill>
                  <a:schemeClr val="dk2"/>
                </a:solidFill>
                <a:latin typeface="Cambria"/>
                <a:ea typeface="Cambria"/>
                <a:cs typeface="Cambria"/>
                <a:sym typeface="Cambria"/>
              </a:rPr>
              <a:t>Some (relatively) recent controversies:</a:t>
            </a:r>
            <a:endParaRPr>
              <a:latin typeface="Cambria"/>
              <a:ea typeface="Cambria"/>
              <a:cs typeface="Cambria"/>
              <a:sym typeface="Cambria"/>
            </a:endParaRPr>
          </a:p>
        </p:txBody>
      </p:sp>
      <p:pic>
        <p:nvPicPr>
          <p:cNvPr id="310" name="Google Shape;310;p60"/>
          <p:cNvPicPr preferRelativeResize="0"/>
          <p:nvPr/>
        </p:nvPicPr>
        <p:blipFill>
          <a:blip r:embed="rId5">
            <a:alphaModFix/>
          </a:blip>
          <a:stretch>
            <a:fillRect/>
          </a:stretch>
        </p:blipFill>
        <p:spPr>
          <a:xfrm>
            <a:off x="1009350" y="2476375"/>
            <a:ext cx="2604599" cy="2042625"/>
          </a:xfrm>
          <a:prstGeom prst="rect">
            <a:avLst/>
          </a:prstGeom>
          <a:noFill/>
          <a:ln>
            <a:noFill/>
          </a:ln>
        </p:spPr>
      </p:pic>
      <p:pic>
        <p:nvPicPr>
          <p:cNvPr id="311" name="Google Shape;311;p60"/>
          <p:cNvPicPr preferRelativeResize="0"/>
          <p:nvPr/>
        </p:nvPicPr>
        <p:blipFill>
          <a:blip r:embed="rId6">
            <a:alphaModFix/>
          </a:blip>
          <a:stretch>
            <a:fillRect/>
          </a:stretch>
        </p:blipFill>
        <p:spPr>
          <a:xfrm>
            <a:off x="5462200" y="2421450"/>
            <a:ext cx="2740289" cy="2042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15" name="Shape 315"/>
        <p:cNvGrpSpPr/>
        <p:nvPr/>
      </p:nvGrpSpPr>
      <p:grpSpPr>
        <a:xfrm>
          <a:off x="0" y="0"/>
          <a:ext cx="0" cy="0"/>
          <a:chOff x="0" y="0"/>
          <a:chExt cx="0" cy="0"/>
        </a:xfrm>
      </p:grpSpPr>
      <p:sp>
        <p:nvSpPr>
          <p:cNvPr id="316" name="Google Shape;316;p6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Unbounded — </a:t>
            </a:r>
            <a:r>
              <a:rPr lang="en"/>
              <a:t>Ethical</a:t>
            </a:r>
            <a:r>
              <a:rPr lang="en"/>
              <a:t> Issues</a:t>
            </a:r>
            <a:endParaRPr/>
          </a:p>
          <a:p>
            <a:pPr indent="0" lvl="0" marL="0" rtl="0" algn="l">
              <a:spcBef>
                <a:spcPts val="0"/>
              </a:spcBef>
              <a:spcAft>
                <a:spcPts val="0"/>
              </a:spcAft>
              <a:buNone/>
            </a:pPr>
            <a:r>
              <a:t/>
            </a:r>
            <a:endParaRPr/>
          </a:p>
        </p:txBody>
      </p:sp>
      <p:sp>
        <p:nvSpPr>
          <p:cNvPr id="317" name="Google Shape;317;p61"/>
          <p:cNvSpPr txBox="1"/>
          <p:nvPr>
            <p:ph idx="1" type="body"/>
          </p:nvPr>
        </p:nvSpPr>
        <p:spPr>
          <a:xfrm>
            <a:off x="140850" y="929175"/>
            <a:ext cx="5775600" cy="3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solidFill>
                  <a:schemeClr val="accent5"/>
                </a:solidFill>
                <a:hlinkClick r:id="rId3">
                  <a:extLst>
                    <a:ext uri="{A12FA001-AC4F-418D-AE19-62706E023703}">
                      <ahyp:hlinkClr val="tx"/>
                    </a:ext>
                  </a:extLst>
                </a:hlinkClick>
              </a:rPr>
              <a:t>Use of facial recognition</a:t>
            </a:r>
            <a:r>
              <a:rPr b="1" lang="en" sz="1700"/>
              <a:t>:</a:t>
            </a:r>
            <a:endParaRPr b="1" sz="1700"/>
          </a:p>
          <a:p>
            <a:pPr indent="-311150" lvl="0" marL="457200" rtl="0" algn="l">
              <a:spcBef>
                <a:spcPts val="1600"/>
              </a:spcBef>
              <a:spcAft>
                <a:spcPts val="0"/>
              </a:spcAft>
              <a:buSzPts val="1300"/>
              <a:buChar char="-"/>
            </a:pPr>
            <a:r>
              <a:rPr b="1" lang="en" sz="1300" u="sng">
                <a:solidFill>
                  <a:schemeClr val="accent5"/>
                </a:solidFill>
                <a:hlinkClick r:id="rId4">
                  <a:extLst>
                    <a:ext uri="{A12FA001-AC4F-418D-AE19-62706E023703}">
                      <ahyp:hlinkClr val="tx"/>
                    </a:ext>
                  </a:extLst>
                </a:hlinkClick>
              </a:rPr>
              <a:t>Clearview AI</a:t>
            </a:r>
            <a:r>
              <a:rPr b="1" lang="en" sz="1300"/>
              <a:t>: sells facial recognition “services”</a:t>
            </a:r>
            <a:endParaRPr b="1" sz="1300"/>
          </a:p>
          <a:p>
            <a:pPr indent="-311150" lvl="0" marL="457200" rtl="0" algn="l">
              <a:spcBef>
                <a:spcPts val="0"/>
              </a:spcBef>
              <a:spcAft>
                <a:spcPts val="0"/>
              </a:spcAft>
              <a:buSzPts val="1300"/>
              <a:buChar char="-"/>
            </a:pPr>
            <a:r>
              <a:rPr b="1" lang="en" sz="1300" u="sng">
                <a:solidFill>
                  <a:schemeClr val="accent5"/>
                </a:solidFill>
                <a:hlinkClick r:id="rId5">
                  <a:extLst>
                    <a:ext uri="{A12FA001-AC4F-418D-AE19-62706E023703}">
                      <ahyp:hlinkClr val="tx"/>
                    </a:ext>
                  </a:extLst>
                </a:hlinkClick>
              </a:rPr>
              <a:t>Case of Robert Williams</a:t>
            </a:r>
            <a:r>
              <a:rPr b="1" lang="en" sz="1300"/>
              <a:t>: wrongfully arrested</a:t>
            </a:r>
            <a:endParaRPr b="1" sz="1300"/>
          </a:p>
          <a:p>
            <a:pPr indent="-311150" lvl="0" marL="457200" rtl="0" algn="l">
              <a:spcBef>
                <a:spcPts val="0"/>
              </a:spcBef>
              <a:spcAft>
                <a:spcPts val="0"/>
              </a:spcAft>
              <a:buSzPts val="1300"/>
              <a:buChar char="-"/>
            </a:pPr>
            <a:r>
              <a:rPr b="1" lang="en" sz="1300" u="sng">
                <a:solidFill>
                  <a:schemeClr val="accent5"/>
                </a:solidFill>
                <a:hlinkClick r:id="rId6">
                  <a:extLst>
                    <a:ext uri="{A12FA001-AC4F-418D-AE19-62706E023703}">
                      <ahyp:hlinkClr val="tx"/>
                    </a:ext>
                  </a:extLst>
                </a:hlinkClick>
              </a:rPr>
              <a:t>Machine Bias: </a:t>
            </a:r>
            <a:r>
              <a:rPr b="1" lang="en" sz="1300"/>
              <a:t>Software used to predict future criminals, biased against Black men</a:t>
            </a:r>
            <a:endParaRPr b="1" sz="1300"/>
          </a:p>
          <a:p>
            <a:pPr indent="-311150" lvl="0" marL="457200" rtl="0" algn="l">
              <a:spcBef>
                <a:spcPts val="0"/>
              </a:spcBef>
              <a:spcAft>
                <a:spcPts val="0"/>
              </a:spcAft>
              <a:buSzPts val="1300"/>
              <a:buChar char="-"/>
            </a:pPr>
            <a:r>
              <a:rPr b="1" lang="en" sz="1300"/>
              <a:t>Stanford study creates AI that can </a:t>
            </a:r>
            <a:r>
              <a:rPr b="1" lang="en" sz="1300" u="sng">
                <a:solidFill>
                  <a:schemeClr val="accent5"/>
                </a:solidFill>
                <a:hlinkClick r:id="rId7">
                  <a:extLst>
                    <a:ext uri="{A12FA001-AC4F-418D-AE19-62706E023703}">
                      <ahyp:hlinkClr val="tx"/>
                    </a:ext>
                  </a:extLst>
                </a:hlinkClick>
              </a:rPr>
              <a:t>predict sexual orientation based on a photo</a:t>
            </a:r>
            <a:r>
              <a:rPr b="1" lang="en" sz="1300"/>
              <a:t> with up to 91% accuracy</a:t>
            </a:r>
            <a:endParaRPr b="1" sz="1300"/>
          </a:p>
          <a:p>
            <a:pPr indent="-311150" lvl="0" marL="457200" rtl="0" algn="l">
              <a:spcBef>
                <a:spcPts val="0"/>
              </a:spcBef>
              <a:spcAft>
                <a:spcPts val="0"/>
              </a:spcAft>
              <a:buSzPts val="1300"/>
              <a:buChar char="-"/>
            </a:pPr>
            <a:r>
              <a:rPr b="1" lang="en" sz="1300"/>
              <a:t>Most algorithms have been found to contain </a:t>
            </a:r>
            <a:r>
              <a:rPr b="1" lang="en" sz="1300" u="sng">
                <a:solidFill>
                  <a:schemeClr val="hlink"/>
                </a:solidFill>
                <a:hlinkClick r:id="rId8"/>
              </a:rPr>
              <a:t>gender and racial bias</a:t>
            </a:r>
            <a:r>
              <a:rPr b="1" lang="en" sz="1300"/>
              <a:t> when tested on the accuracy of their face recognition</a:t>
            </a:r>
            <a:endParaRPr b="1" sz="1300"/>
          </a:p>
          <a:p>
            <a:pPr indent="-311150" lvl="0" marL="457200" rtl="0" algn="l">
              <a:spcBef>
                <a:spcPts val="0"/>
              </a:spcBef>
              <a:spcAft>
                <a:spcPts val="0"/>
              </a:spcAft>
              <a:buSzPts val="1300"/>
              <a:buChar char="-"/>
            </a:pPr>
            <a:r>
              <a:rPr b="1" lang="en" sz="1300" u="sng">
                <a:solidFill>
                  <a:schemeClr val="hlink"/>
                </a:solidFill>
                <a:hlinkClick r:id="rId9"/>
              </a:rPr>
              <a:t>These issues</a:t>
            </a:r>
            <a:r>
              <a:rPr b="1" lang="en" sz="1300"/>
              <a:t> were present from the onset of the implementation of these technologies, but they still got introduced</a:t>
            </a:r>
            <a:endParaRPr b="1" sz="1300"/>
          </a:p>
          <a:p>
            <a:pPr indent="-311150" lvl="0" marL="457200" rtl="0" algn="l">
              <a:spcBef>
                <a:spcPts val="0"/>
              </a:spcBef>
              <a:spcAft>
                <a:spcPts val="0"/>
              </a:spcAft>
              <a:buSzPts val="1300"/>
              <a:buChar char="-"/>
            </a:pPr>
            <a:r>
              <a:rPr b="1" lang="en" sz="1300"/>
              <a:t>These biases are reproduced both in the </a:t>
            </a:r>
            <a:r>
              <a:rPr b="1" lang="en" sz="1300" u="sng">
                <a:solidFill>
                  <a:schemeClr val="hlink"/>
                </a:solidFill>
                <a:hlinkClick r:id="rId10"/>
              </a:rPr>
              <a:t>programming of algorithms</a:t>
            </a:r>
            <a:r>
              <a:rPr b="1" lang="en" sz="1300"/>
              <a:t>, and in collection of datasets from which algorithms are trained</a:t>
            </a:r>
            <a:endParaRPr b="1" sz="1300"/>
          </a:p>
          <a:p>
            <a:pPr indent="0" lvl="0" marL="0" rtl="0" algn="l">
              <a:spcBef>
                <a:spcPts val="1600"/>
              </a:spcBef>
              <a:spcAft>
                <a:spcPts val="1600"/>
              </a:spcAft>
              <a:buNone/>
            </a:pPr>
            <a:r>
              <a:t/>
            </a:r>
            <a:endParaRPr sz="1200"/>
          </a:p>
        </p:txBody>
      </p:sp>
      <p:pic>
        <p:nvPicPr>
          <p:cNvPr id="318" name="Google Shape;318;p61"/>
          <p:cNvPicPr preferRelativeResize="0"/>
          <p:nvPr/>
        </p:nvPicPr>
        <p:blipFill>
          <a:blip r:embed="rId11">
            <a:alphaModFix/>
          </a:blip>
          <a:stretch>
            <a:fillRect/>
          </a:stretch>
        </p:blipFill>
        <p:spPr>
          <a:xfrm>
            <a:off x="6006600" y="1133474"/>
            <a:ext cx="2825700" cy="2876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2" name="Shape 322"/>
        <p:cNvGrpSpPr/>
        <p:nvPr/>
      </p:nvGrpSpPr>
      <p:grpSpPr>
        <a:xfrm>
          <a:off x="0" y="0"/>
          <a:ext cx="0" cy="0"/>
          <a:chOff x="0" y="0"/>
          <a:chExt cx="0" cy="0"/>
        </a:xfrm>
      </p:grpSpPr>
      <p:sp>
        <p:nvSpPr>
          <p:cNvPr id="323" name="Google Shape;323;p62"/>
          <p:cNvSpPr txBox="1"/>
          <p:nvPr>
            <p:ph type="title"/>
          </p:nvPr>
        </p:nvSpPr>
        <p:spPr>
          <a:xfrm>
            <a:off x="311700" y="2781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Algorithmic Injustice</a:t>
            </a:r>
            <a:endParaRPr sz="3000"/>
          </a:p>
        </p:txBody>
      </p:sp>
      <p:sp>
        <p:nvSpPr>
          <p:cNvPr id="324" name="Google Shape;324;p62"/>
          <p:cNvSpPr txBox="1"/>
          <p:nvPr>
            <p:ph idx="1" type="body"/>
          </p:nvPr>
        </p:nvSpPr>
        <p:spPr>
          <a:xfrm>
            <a:off x="311700" y="850825"/>
            <a:ext cx="4260300" cy="36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Mortgage approval algorithms can gather and use data in ways that express a racial bias.</a:t>
            </a:r>
            <a:endParaRPr/>
          </a:p>
          <a:p>
            <a:pPr indent="0" lvl="0" marL="0" rtl="0" algn="l">
              <a:spcBef>
                <a:spcPts val="1600"/>
              </a:spcBef>
              <a:spcAft>
                <a:spcPts val="1600"/>
              </a:spcAft>
              <a:buNone/>
            </a:pPr>
            <a:r>
              <a:rPr lang="en" sz="1700"/>
              <a:t>On Fannie &amp; Freddie, who buy about half of all mortgages in America: </a:t>
            </a:r>
            <a:r>
              <a:rPr lang="en" sz="1700"/>
              <a:t>“This algorithm was developed from data from the 1990s and is more than 15 years old. It’s widely considered detrimental to people of color because it rewards traditional credit, to which White Americans have more access.”</a:t>
            </a:r>
            <a:endParaRPr sz="1700"/>
          </a:p>
        </p:txBody>
      </p:sp>
      <p:sp>
        <p:nvSpPr>
          <p:cNvPr id="325" name="Google Shape;325;p62"/>
          <p:cNvSpPr txBox="1"/>
          <p:nvPr/>
        </p:nvSpPr>
        <p:spPr>
          <a:xfrm>
            <a:off x="5670325" y="526825"/>
            <a:ext cx="734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pic>
        <p:nvPicPr>
          <p:cNvPr id="326" name="Google Shape;326;p62"/>
          <p:cNvPicPr preferRelativeResize="0"/>
          <p:nvPr/>
        </p:nvPicPr>
        <p:blipFill>
          <a:blip r:embed="rId3">
            <a:alphaModFix/>
          </a:blip>
          <a:stretch>
            <a:fillRect/>
          </a:stretch>
        </p:blipFill>
        <p:spPr>
          <a:xfrm>
            <a:off x="4849175" y="526825"/>
            <a:ext cx="3876275" cy="391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0" name="Shape 330"/>
        <p:cNvGrpSpPr/>
        <p:nvPr/>
      </p:nvGrpSpPr>
      <p:grpSpPr>
        <a:xfrm>
          <a:off x="0" y="0"/>
          <a:ext cx="0" cy="0"/>
          <a:chOff x="0" y="0"/>
          <a:chExt cx="0" cy="0"/>
        </a:xfrm>
      </p:grpSpPr>
      <p:sp>
        <p:nvSpPr>
          <p:cNvPr id="331" name="Google Shape;331;p6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Some examples of the assumptions from the text:</a:t>
            </a:r>
            <a:endParaRPr/>
          </a:p>
          <a:p>
            <a:pPr indent="-317500" lvl="0" marL="457200" rtl="0" algn="l">
              <a:lnSpc>
                <a:spcPct val="115000"/>
              </a:lnSpc>
              <a:spcBef>
                <a:spcPts val="0"/>
              </a:spcBef>
              <a:spcAft>
                <a:spcPts val="0"/>
              </a:spcAft>
              <a:buSzPts val="1400"/>
              <a:buChar char="-"/>
            </a:pPr>
            <a:r>
              <a:rPr lang="en"/>
              <a:t>People’s names fit within a certain defined amount of space.</a:t>
            </a:r>
            <a:endParaRPr/>
          </a:p>
          <a:p>
            <a:pPr indent="-317500" lvl="0" marL="457200" rtl="0" algn="l">
              <a:lnSpc>
                <a:spcPct val="115000"/>
              </a:lnSpc>
              <a:spcBef>
                <a:spcPts val="0"/>
              </a:spcBef>
              <a:spcAft>
                <a:spcPts val="0"/>
              </a:spcAft>
              <a:buSzPts val="1400"/>
              <a:buChar char="-"/>
            </a:pPr>
            <a:r>
              <a:rPr lang="en"/>
              <a:t>People’s names do not change.</a:t>
            </a:r>
            <a:endParaRPr/>
          </a:p>
          <a:p>
            <a:pPr indent="-317500" lvl="0" marL="457200" rtl="0" algn="l">
              <a:lnSpc>
                <a:spcPct val="115000"/>
              </a:lnSpc>
              <a:spcBef>
                <a:spcPts val="0"/>
              </a:spcBef>
              <a:spcAft>
                <a:spcPts val="0"/>
              </a:spcAft>
              <a:buSzPts val="1400"/>
              <a:buChar char="-"/>
            </a:pPr>
            <a:r>
              <a:rPr lang="en"/>
              <a:t>People’s names are written in ASCII.</a:t>
            </a:r>
            <a:endParaRPr/>
          </a:p>
          <a:p>
            <a:pPr indent="-317500" lvl="0" marL="457200" rtl="0" algn="l">
              <a:lnSpc>
                <a:spcPct val="115000"/>
              </a:lnSpc>
              <a:spcBef>
                <a:spcPts val="0"/>
              </a:spcBef>
              <a:spcAft>
                <a:spcPts val="0"/>
              </a:spcAft>
              <a:buSzPts val="1400"/>
              <a:buChar char="-"/>
            </a:pPr>
            <a:r>
              <a:rPr lang="en"/>
              <a:t>People’s names are written in any single character set.</a:t>
            </a:r>
            <a:endParaRPr/>
          </a:p>
          <a:p>
            <a:pPr indent="-317500" lvl="0" marL="457200" rtl="0" algn="l">
              <a:lnSpc>
                <a:spcPct val="115000"/>
              </a:lnSpc>
              <a:spcBef>
                <a:spcPts val="0"/>
              </a:spcBef>
              <a:spcAft>
                <a:spcPts val="0"/>
              </a:spcAft>
              <a:buSzPts val="1400"/>
              <a:buChar char="-"/>
            </a:pPr>
            <a:r>
              <a:rPr lang="en"/>
              <a:t>People’s names are case sensitive.</a:t>
            </a:r>
            <a:endParaRPr/>
          </a:p>
          <a:p>
            <a:pPr indent="-317500" lvl="0" marL="457200" rtl="0" algn="l">
              <a:lnSpc>
                <a:spcPct val="115000"/>
              </a:lnSpc>
              <a:spcBef>
                <a:spcPts val="0"/>
              </a:spcBef>
              <a:spcAft>
                <a:spcPts val="0"/>
              </a:spcAft>
              <a:buSzPts val="1400"/>
              <a:buChar char="-"/>
            </a:pPr>
            <a:r>
              <a:rPr lang="en"/>
              <a:t>People’s names are case insensitive.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Can you think of any examples? </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You can find some examples </a:t>
            </a:r>
            <a:r>
              <a:rPr lang="en" u="sng">
                <a:solidFill>
                  <a:schemeClr val="hlink"/>
                </a:solidFill>
                <a:hlinkClick r:id="rId3"/>
              </a:rPr>
              <a:t>here</a:t>
            </a:r>
            <a:r>
              <a:rPr lang="en"/>
              <a:t> as well</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332" name="Google Shape;332;p6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u="sng">
                <a:solidFill>
                  <a:schemeClr val="hlink"/>
                </a:solidFill>
                <a:hlinkClick r:id="rId4"/>
              </a:rPr>
              <a:t>“Falsehoods programmers believe about names”</a:t>
            </a:r>
            <a:r>
              <a:rPr lang="en"/>
              <a:t> - Patrick McKenzie</a:t>
            </a:r>
            <a:endParaRPr/>
          </a:p>
          <a:p>
            <a:pPr indent="-317500" lvl="0" marL="457200" rtl="0" algn="l">
              <a:spcBef>
                <a:spcPts val="1600"/>
              </a:spcBef>
              <a:spcAft>
                <a:spcPts val="0"/>
              </a:spcAft>
              <a:buSzPts val="1400"/>
              <a:buChar char="●"/>
            </a:pPr>
            <a:r>
              <a:rPr lang="en"/>
              <a:t>How does a program recognize a “name”?</a:t>
            </a:r>
            <a:endParaRPr/>
          </a:p>
          <a:p>
            <a:pPr indent="-317500" lvl="0" marL="457200" rtl="0" algn="l">
              <a:spcBef>
                <a:spcPts val="1000"/>
              </a:spcBef>
              <a:spcAft>
                <a:spcPts val="1600"/>
              </a:spcAft>
              <a:buSzPts val="1400"/>
              <a:buChar char="●"/>
            </a:pPr>
            <a:r>
              <a:rPr lang="en"/>
              <a:t>Criteria that programmers insert in order to enable a program to recognize a “name” are informed by programmers’ assumptions and biases</a:t>
            </a:r>
            <a:endParaRPr/>
          </a:p>
        </p:txBody>
      </p:sp>
      <p:sp>
        <p:nvSpPr>
          <p:cNvPr id="333" name="Google Shape;333;p6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a:t>
            </a:r>
            <a:r>
              <a:rPr lang="en"/>
              <a:t> examples of introducing bias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7" name="Shape 337"/>
        <p:cNvGrpSpPr/>
        <p:nvPr/>
      </p:nvGrpSpPr>
      <p:grpSpPr>
        <a:xfrm>
          <a:off x="0" y="0"/>
          <a:ext cx="0" cy="0"/>
          <a:chOff x="0" y="0"/>
          <a:chExt cx="0" cy="0"/>
        </a:xfrm>
      </p:grpSpPr>
      <p:sp>
        <p:nvSpPr>
          <p:cNvPr id="338" name="Google Shape;338;p6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“Big Data” can also inform solutions to complex problems:</a:t>
            </a:r>
            <a:endParaRPr sz="3200"/>
          </a:p>
        </p:txBody>
      </p:sp>
      <p:sp>
        <p:nvSpPr>
          <p:cNvPr id="339" name="Google Shape;339;p64"/>
          <p:cNvSpPr txBox="1"/>
          <p:nvPr>
            <p:ph idx="1" type="body"/>
          </p:nvPr>
        </p:nvSpPr>
        <p:spPr>
          <a:xfrm>
            <a:off x="311700" y="1352700"/>
            <a:ext cx="8520600" cy="2972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a:t>Prof. Lazar and NetSI researchers at Northeastern have been </a:t>
            </a:r>
            <a:r>
              <a:rPr lang="en" u="sng">
                <a:solidFill>
                  <a:schemeClr val="accent5"/>
                </a:solidFill>
                <a:hlinkClick r:id="rId3">
                  <a:extLst>
                    <a:ext uri="{A12FA001-AC4F-418D-AE19-62706E023703}">
                      <ahyp:hlinkClr val="tx"/>
                    </a:ext>
                  </a:extLst>
                </a:hlinkClick>
              </a:rPr>
              <a:t>working on COVID-19</a:t>
            </a:r>
            <a:r>
              <a:rPr lang="en"/>
              <a:t> research using big data </a:t>
            </a:r>
            <a:endParaRPr/>
          </a:p>
          <a:p>
            <a:pPr indent="-381000" lvl="0" marL="457200" rtl="0" algn="l">
              <a:spcBef>
                <a:spcPts val="0"/>
              </a:spcBef>
              <a:spcAft>
                <a:spcPts val="0"/>
              </a:spcAft>
              <a:buSzPts val="2400"/>
              <a:buChar char="●"/>
            </a:pPr>
            <a:r>
              <a:rPr lang="en"/>
              <a:t>Scientists have also created algorithms that can predict the likelihood of cancer (</a:t>
            </a:r>
            <a:r>
              <a:rPr lang="en" u="sng">
                <a:solidFill>
                  <a:schemeClr val="accent5"/>
                </a:solidFill>
                <a:hlinkClick r:id="rId4">
                  <a:extLst>
                    <a:ext uri="{A12FA001-AC4F-418D-AE19-62706E023703}">
                      <ahyp:hlinkClr val="tx"/>
                    </a:ext>
                  </a:extLst>
                </a:hlinkClick>
              </a:rPr>
              <a:t>Breast cancer</a:t>
            </a:r>
            <a:r>
              <a:rPr lang="en"/>
              <a:t>, </a:t>
            </a:r>
            <a:r>
              <a:rPr lang="en" u="sng">
                <a:solidFill>
                  <a:schemeClr val="accent5"/>
                </a:solidFill>
                <a:hlinkClick r:id="rId5">
                  <a:extLst>
                    <a:ext uri="{A12FA001-AC4F-418D-AE19-62706E023703}">
                      <ahyp:hlinkClr val="tx"/>
                    </a:ext>
                  </a:extLst>
                </a:hlinkClick>
              </a:rPr>
              <a:t>Prostate cancer</a:t>
            </a:r>
            <a:r>
              <a:rPr lang="en"/>
              <a:t>)</a:t>
            </a:r>
            <a:endParaRPr/>
          </a:p>
          <a:p>
            <a:pPr indent="-381000" lvl="0" marL="457200" rtl="0" algn="l">
              <a:spcBef>
                <a:spcPts val="0"/>
              </a:spcBef>
              <a:spcAft>
                <a:spcPts val="0"/>
              </a:spcAft>
              <a:buSzPts val="2400"/>
              <a:buChar char="●"/>
            </a:pPr>
            <a:r>
              <a:rPr lang="en"/>
              <a:t>An example from the social sciences: </a:t>
            </a:r>
            <a:r>
              <a:rPr lang="en" u="sng">
                <a:solidFill>
                  <a:schemeClr val="hlink"/>
                </a:solidFill>
                <a:hlinkClick r:id="rId6"/>
              </a:rPr>
              <a:t>Allegheny County PA “family screening tool”</a:t>
            </a:r>
            <a:r>
              <a:rPr lang="en"/>
              <a:t> to support human screeners in the Department of Children, Youth, and Families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5"/>
          <p:cNvSpPr txBox="1"/>
          <p:nvPr>
            <p:ph type="title"/>
          </p:nvPr>
        </p:nvSpPr>
        <p:spPr>
          <a:xfrm>
            <a:off x="165950" y="299025"/>
            <a:ext cx="889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Algorithms &amp; Big Data: </a:t>
            </a:r>
            <a:r>
              <a:rPr i="1" lang="en" sz="3000"/>
              <a:t>What</a:t>
            </a:r>
            <a:r>
              <a:rPr i="1" lang="en" sz="3000"/>
              <a:t> gets counted </a:t>
            </a:r>
            <a:r>
              <a:rPr i="1" lang="en" sz="3000"/>
              <a:t>counts</a:t>
            </a:r>
            <a:endParaRPr i="1" sz="3000"/>
          </a:p>
        </p:txBody>
      </p:sp>
      <p:sp>
        <p:nvSpPr>
          <p:cNvPr id="345" name="Google Shape;345;p6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800"/>
              <a:t>“What is counted—like being a man or a woman—often becomes the basis for policymaking and resource allocation. By contrast, what is not counted—like being nonbinary—becomes invisible...”</a:t>
            </a:r>
            <a:endParaRPr b="1" sz="1800"/>
          </a:p>
          <a:p>
            <a:pPr indent="0" lvl="0" marL="0" rtl="0" algn="l">
              <a:spcBef>
                <a:spcPts val="1200"/>
              </a:spcBef>
              <a:spcAft>
                <a:spcPts val="0"/>
              </a:spcAft>
              <a:buNone/>
            </a:pPr>
            <a:r>
              <a:rPr lang="en" sz="1800"/>
              <a:t>When we look at the data used to train an algorithm, we must ask</a:t>
            </a:r>
            <a:r>
              <a:rPr lang="en" sz="1800"/>
              <a:t> </a:t>
            </a:r>
            <a:r>
              <a:rPr b="1" lang="en" sz="1800"/>
              <a:t>what kinds</a:t>
            </a:r>
            <a:r>
              <a:rPr lang="en" sz="1800"/>
              <a:t> of data are being counted, and what kinds of data are being </a:t>
            </a:r>
            <a:r>
              <a:rPr b="1" i="1" lang="en" sz="1800"/>
              <a:t>overlooked</a:t>
            </a:r>
            <a:r>
              <a:rPr i="1" lang="en" sz="1800"/>
              <a:t>, </a:t>
            </a:r>
            <a:r>
              <a:rPr b="1" i="1" lang="en" sz="1800"/>
              <a:t>ignored</a:t>
            </a:r>
            <a:r>
              <a:rPr i="1" lang="en" sz="1800"/>
              <a:t>, </a:t>
            </a:r>
            <a:r>
              <a:rPr b="1" i="1" lang="en" sz="1800"/>
              <a:t>excluded</a:t>
            </a:r>
            <a:r>
              <a:rPr lang="en" sz="1800"/>
              <a:t>? </a:t>
            </a:r>
            <a:endParaRPr sz="1800"/>
          </a:p>
          <a:p>
            <a:pPr indent="0" lvl="0" marL="0" rtl="0" algn="l">
              <a:spcBef>
                <a:spcPts val="1200"/>
              </a:spcBef>
              <a:spcAft>
                <a:spcPts val="0"/>
              </a:spcAft>
              <a:buNone/>
            </a:pPr>
            <a:r>
              <a:rPr lang="en" sz="1800"/>
              <a:t>What are the consequences of counting and not counting different kinds of data on various populations, especially marginalized groups?</a:t>
            </a:r>
            <a:endParaRPr sz="1800"/>
          </a:p>
          <a:p>
            <a:pPr indent="0" lvl="0" marL="0" rtl="0" algn="l">
              <a:spcBef>
                <a:spcPts val="1200"/>
              </a:spcBef>
              <a:spcAft>
                <a:spcPts val="0"/>
              </a:spcAft>
              <a:buNone/>
            </a:pPr>
            <a:r>
              <a:t/>
            </a:r>
            <a:endParaRPr sz="1400">
              <a:solidFill>
                <a:srgbClr val="111111"/>
              </a:solidFill>
            </a:endParaRPr>
          </a:p>
          <a:p>
            <a:pPr indent="0" lvl="0" marL="0" rtl="0" algn="l">
              <a:spcBef>
                <a:spcPts val="300"/>
              </a:spcBef>
              <a:spcAft>
                <a:spcPts val="0"/>
              </a:spcAft>
              <a:buNone/>
            </a:pPr>
            <a:r>
              <a:rPr lang="en" sz="1400">
                <a:solidFill>
                  <a:srgbClr val="111111"/>
                </a:solidFill>
              </a:rPr>
              <a:t>SOURCE:</a:t>
            </a:r>
            <a:r>
              <a:rPr lang="en" sz="1400"/>
              <a:t> </a:t>
            </a:r>
            <a:r>
              <a:rPr b="1" lang="en" sz="1400" u="sng">
                <a:solidFill>
                  <a:srgbClr val="1C3AA9"/>
                </a:solidFill>
                <a:hlinkClick r:id="rId3">
                  <a:extLst>
                    <a:ext uri="{A12FA001-AC4F-418D-AE19-62706E023703}">
                      <ahyp:hlinkClr val="tx"/>
                    </a:ext>
                  </a:extLst>
                </a:hlinkClick>
              </a:rPr>
              <a:t>“What Gets Counted Counts” Principle #4 of Data Feminism (mitpress, 2020)</a:t>
            </a:r>
            <a:endParaRPr sz="1400">
              <a:solidFill>
                <a:srgbClr val="1C3AA9"/>
              </a:solidFill>
            </a:endParaRPr>
          </a:p>
          <a:p>
            <a:pPr indent="0" lvl="0" marL="0" rtl="0" algn="l">
              <a:spcBef>
                <a:spcPts val="1200"/>
              </a:spcBef>
              <a:spcAft>
                <a:spcPts val="120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66" name="Shape 166"/>
        <p:cNvGrpSpPr/>
        <p:nvPr/>
      </p:nvGrpSpPr>
      <p:grpSpPr>
        <a:xfrm>
          <a:off x="0" y="0"/>
          <a:ext cx="0" cy="0"/>
          <a:chOff x="0" y="0"/>
          <a:chExt cx="0" cy="0"/>
        </a:xfrm>
      </p:grpSpPr>
      <p:sp>
        <p:nvSpPr>
          <p:cNvPr id="167" name="Google Shape;167;p39"/>
          <p:cNvSpPr txBox="1"/>
          <p:nvPr>
            <p:ph type="title"/>
          </p:nvPr>
        </p:nvSpPr>
        <p:spPr>
          <a:xfrm>
            <a:off x="1730100" y="526350"/>
            <a:ext cx="5683800" cy="40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What is “Big Data”?</a:t>
            </a:r>
            <a:endParaRPr/>
          </a:p>
          <a:p>
            <a:pPr indent="0" lvl="0" marL="0" rtl="0" algn="l">
              <a:lnSpc>
                <a:spcPct val="100000"/>
              </a:lnSpc>
              <a:spcBef>
                <a:spcPts val="0"/>
              </a:spcBef>
              <a:spcAft>
                <a:spcPts val="0"/>
              </a:spcAft>
              <a:buSzPts val="4800"/>
              <a:buNone/>
            </a:pPr>
            <a:r>
              <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6"/>
          <p:cNvSpPr txBox="1"/>
          <p:nvPr>
            <p:ph type="title"/>
          </p:nvPr>
        </p:nvSpPr>
        <p:spPr>
          <a:xfrm>
            <a:off x="311700" y="152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Questions</a:t>
            </a:r>
            <a:r>
              <a:rPr lang="en"/>
              <a:t> to consider/Discussion</a:t>
            </a:r>
            <a:r>
              <a:rPr lang="en"/>
              <a:t>:</a:t>
            </a:r>
            <a:endParaRPr/>
          </a:p>
        </p:txBody>
      </p:sp>
      <p:sp>
        <p:nvSpPr>
          <p:cNvPr id="351" name="Google Shape;351;p66"/>
          <p:cNvSpPr txBox="1"/>
          <p:nvPr>
            <p:ph idx="1" type="body"/>
          </p:nvPr>
        </p:nvSpPr>
        <p:spPr>
          <a:xfrm>
            <a:off x="311700" y="782625"/>
            <a:ext cx="8520600" cy="3416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What are some </a:t>
            </a:r>
            <a:r>
              <a:rPr b="1" lang="en" sz="2100"/>
              <a:t>benefits</a:t>
            </a:r>
            <a:r>
              <a:rPr lang="en" sz="2100"/>
              <a:t> and what are some </a:t>
            </a:r>
            <a:r>
              <a:rPr b="1" lang="en" sz="2100"/>
              <a:t>risks</a:t>
            </a:r>
            <a:r>
              <a:rPr lang="en" sz="2100"/>
              <a:t> coming with the increased focus on ‘big data’ in research and policy? </a:t>
            </a:r>
            <a:endParaRPr sz="2100"/>
          </a:p>
          <a:p>
            <a:pPr indent="-361950" lvl="0" marL="457200" rtl="0" algn="l">
              <a:lnSpc>
                <a:spcPct val="115000"/>
              </a:lnSpc>
              <a:spcBef>
                <a:spcPts val="0"/>
              </a:spcBef>
              <a:spcAft>
                <a:spcPts val="0"/>
              </a:spcAft>
              <a:buSzPts val="2100"/>
              <a:buChar char="●"/>
            </a:pPr>
            <a:r>
              <a:rPr lang="en" sz="2100">
                <a:highlight>
                  <a:schemeClr val="lt1"/>
                </a:highlight>
              </a:rPr>
              <a:t>Are technology- and big data-driven solutions more likely to </a:t>
            </a:r>
            <a:r>
              <a:rPr b="1" lang="en" sz="2100">
                <a:highlight>
                  <a:schemeClr val="lt1"/>
                </a:highlight>
              </a:rPr>
              <a:t>eliminate</a:t>
            </a:r>
            <a:r>
              <a:rPr lang="en" sz="2100">
                <a:highlight>
                  <a:schemeClr val="lt1"/>
                </a:highlight>
              </a:rPr>
              <a:t> human bias or </a:t>
            </a:r>
            <a:r>
              <a:rPr b="1" lang="en" sz="2100">
                <a:highlight>
                  <a:schemeClr val="lt1"/>
                </a:highlight>
              </a:rPr>
              <a:t>amplify</a:t>
            </a:r>
            <a:r>
              <a:rPr lang="en" sz="2100">
                <a:highlight>
                  <a:schemeClr val="lt1"/>
                </a:highlight>
              </a:rPr>
              <a:t> it?</a:t>
            </a:r>
            <a:endParaRPr sz="2100">
              <a:highlight>
                <a:schemeClr val="lt1"/>
              </a:highlight>
            </a:endParaRPr>
          </a:p>
          <a:p>
            <a:pPr indent="-361950" lvl="0" marL="457200" rtl="0" algn="l">
              <a:spcBef>
                <a:spcPts val="0"/>
              </a:spcBef>
              <a:spcAft>
                <a:spcPts val="0"/>
              </a:spcAft>
              <a:buSzPts val="2100"/>
              <a:buChar char="●"/>
            </a:pPr>
            <a:r>
              <a:rPr lang="en" sz="2100">
                <a:highlight>
                  <a:schemeClr val="lt1"/>
                </a:highlight>
              </a:rPr>
              <a:t>Do problems lie inherently only in the </a:t>
            </a:r>
            <a:r>
              <a:rPr b="1" lang="en" sz="2100">
                <a:highlight>
                  <a:schemeClr val="lt1"/>
                </a:highlight>
              </a:rPr>
              <a:t>algorithm</a:t>
            </a:r>
            <a:r>
              <a:rPr lang="en" sz="2100">
                <a:highlight>
                  <a:schemeClr val="lt1"/>
                </a:highlight>
              </a:rPr>
              <a:t> or also its </a:t>
            </a:r>
            <a:r>
              <a:rPr b="1" lang="en" sz="2100">
                <a:highlight>
                  <a:schemeClr val="lt1"/>
                </a:highlight>
              </a:rPr>
              <a:t>application</a:t>
            </a:r>
            <a:r>
              <a:rPr lang="en" sz="2100">
                <a:highlight>
                  <a:schemeClr val="lt1"/>
                </a:highlight>
              </a:rPr>
              <a:t>? </a:t>
            </a:r>
            <a:endParaRPr sz="2100">
              <a:highlight>
                <a:schemeClr val="lt1"/>
              </a:highlight>
            </a:endParaRPr>
          </a:p>
          <a:p>
            <a:pPr indent="-361950" lvl="0" marL="457200" rtl="0" algn="l">
              <a:lnSpc>
                <a:spcPct val="115000"/>
              </a:lnSpc>
              <a:spcBef>
                <a:spcPts val="0"/>
              </a:spcBef>
              <a:spcAft>
                <a:spcPts val="0"/>
              </a:spcAft>
              <a:buSzPts val="2100"/>
              <a:buChar char="●"/>
            </a:pPr>
            <a:r>
              <a:rPr lang="en" sz="2100"/>
              <a:t>In any case study, where can we find </a:t>
            </a:r>
            <a:r>
              <a:rPr b="1" lang="en" sz="2100"/>
              <a:t>data-driven</a:t>
            </a:r>
            <a:r>
              <a:rPr lang="en" sz="2100"/>
              <a:t> analyses, possible solutions, or policy arguments? </a:t>
            </a:r>
            <a:endParaRPr sz="2100"/>
          </a:p>
          <a:p>
            <a:pPr indent="-361950" lvl="1" marL="914400" rtl="0" algn="l">
              <a:lnSpc>
                <a:spcPct val="115000"/>
              </a:lnSpc>
              <a:spcBef>
                <a:spcPts val="0"/>
              </a:spcBef>
              <a:spcAft>
                <a:spcPts val="0"/>
              </a:spcAft>
              <a:buSzPts val="2100"/>
              <a:buChar char="○"/>
            </a:pPr>
            <a:r>
              <a:rPr lang="en" sz="2100"/>
              <a:t>How can we critically analyze these to determine whether the </a:t>
            </a:r>
            <a:r>
              <a:rPr b="1" lang="en" sz="2100"/>
              <a:t>data is being used ethically</a:t>
            </a:r>
            <a:r>
              <a:rPr lang="en" sz="2100"/>
              <a:t>?</a:t>
            </a:r>
            <a:endParaRPr sz="2100"/>
          </a:p>
          <a:p>
            <a:pPr indent="0" lvl="0" marL="0" rtl="0" algn="l">
              <a:spcBef>
                <a:spcPts val="0"/>
              </a:spcBef>
              <a:spcAft>
                <a:spcPts val="0"/>
              </a:spcAft>
              <a:buNone/>
            </a:pPr>
            <a:r>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7"/>
          <p:cNvSpPr txBox="1"/>
          <p:nvPr>
            <p:ph type="title"/>
          </p:nvPr>
        </p:nvSpPr>
        <p:spPr>
          <a:xfrm>
            <a:off x="311700" y="237625"/>
            <a:ext cx="8520600" cy="18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Want to learn more about accountability and best practices when creating algorithms?</a:t>
            </a:r>
            <a:endParaRPr/>
          </a:p>
        </p:txBody>
      </p:sp>
      <p:sp>
        <p:nvSpPr>
          <p:cNvPr id="357" name="Google Shape;357;p67"/>
          <p:cNvSpPr txBox="1"/>
          <p:nvPr>
            <p:ph idx="1" type="body"/>
          </p:nvPr>
        </p:nvSpPr>
        <p:spPr>
          <a:xfrm>
            <a:off x="311700" y="2058075"/>
            <a:ext cx="8520600" cy="25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Visit </a:t>
            </a:r>
            <a:r>
              <a:rPr lang="en" u="sng">
                <a:solidFill>
                  <a:schemeClr val="hlink"/>
                </a:solidFill>
                <a:hlinkClick r:id="rId3"/>
              </a:rPr>
              <a:t>https://www.fatml.org/</a:t>
            </a:r>
            <a:r>
              <a:rPr lang="en"/>
              <a:t>, or Fairness, Accountability, and Transparency in Machine Learning</a:t>
            </a:r>
            <a:endParaRPr/>
          </a:p>
          <a:p>
            <a:pPr indent="0" lvl="0" marL="0" rtl="0" algn="ctr">
              <a:spcBef>
                <a:spcPts val="1600"/>
              </a:spcBef>
              <a:spcAft>
                <a:spcPts val="0"/>
              </a:spcAft>
              <a:buNone/>
            </a:pPr>
            <a:r>
              <a:rPr lang="en"/>
              <a:t>Watch this </a:t>
            </a:r>
            <a:r>
              <a:rPr lang="en" u="sng">
                <a:solidFill>
                  <a:schemeClr val="hlink"/>
                </a:solidFill>
                <a:hlinkClick r:id="rId4"/>
              </a:rPr>
              <a:t>PBS video</a:t>
            </a:r>
            <a:r>
              <a:rPr lang="en">
                <a:uFill>
                  <a:noFill/>
                </a:uFill>
                <a:hlinkClick r:id="rId5"/>
              </a:rPr>
              <a:t>, </a:t>
            </a:r>
            <a:r>
              <a:rPr lang="en"/>
              <a:t>if you want to learn about the </a:t>
            </a:r>
            <a:r>
              <a:rPr b="1" lang="en"/>
              <a:t>five common types of algorithmic biases</a:t>
            </a:r>
            <a:r>
              <a:rPr lang="en"/>
              <a:t> that we should pay attention to and ways to reduce them.</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61" name="Shape 361"/>
        <p:cNvGrpSpPr/>
        <p:nvPr/>
      </p:nvGrpSpPr>
      <p:grpSpPr>
        <a:xfrm>
          <a:off x="0" y="0"/>
          <a:ext cx="0" cy="0"/>
          <a:chOff x="0" y="0"/>
          <a:chExt cx="0" cy="0"/>
        </a:xfrm>
      </p:grpSpPr>
      <p:sp>
        <p:nvSpPr>
          <p:cNvPr id="362" name="Google Shape;362;p68"/>
          <p:cNvSpPr txBox="1"/>
          <p:nvPr>
            <p:ph type="title"/>
          </p:nvPr>
        </p:nvSpPr>
        <p:spPr>
          <a:xfrm>
            <a:off x="1078500" y="266125"/>
            <a:ext cx="6987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Data Justice</a:t>
            </a:r>
            <a:endParaRPr sz="5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6" name="Shape 366"/>
        <p:cNvGrpSpPr/>
        <p:nvPr/>
      </p:nvGrpSpPr>
      <p:grpSpPr>
        <a:xfrm>
          <a:off x="0" y="0"/>
          <a:ext cx="0" cy="0"/>
          <a:chOff x="0" y="0"/>
          <a:chExt cx="0" cy="0"/>
        </a:xfrm>
      </p:grpSpPr>
      <p:sp>
        <p:nvSpPr>
          <p:cNvPr id="367" name="Google Shape;367;p69"/>
          <p:cNvSpPr txBox="1"/>
          <p:nvPr>
            <p:ph type="title"/>
          </p:nvPr>
        </p:nvSpPr>
        <p:spPr>
          <a:xfrm>
            <a:off x="311700" y="6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 of Data Justice</a:t>
            </a:r>
            <a:endParaRPr/>
          </a:p>
        </p:txBody>
      </p:sp>
      <p:sp>
        <p:nvSpPr>
          <p:cNvPr id="368" name="Google Shape;368;p69"/>
          <p:cNvSpPr txBox="1"/>
          <p:nvPr>
            <p:ph idx="1" type="body"/>
          </p:nvPr>
        </p:nvSpPr>
        <p:spPr>
          <a:xfrm>
            <a:off x="311700" y="641900"/>
            <a:ext cx="8520600" cy="3900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900"/>
              <a:t>Data justice</a:t>
            </a:r>
            <a:r>
              <a:rPr b="1" lang="en" sz="2500"/>
              <a:t> is an approach that redresses ways of collecting and disseminating data that have invisibilized and harmed historically marginalized communities. </a:t>
            </a:r>
            <a:r>
              <a:rPr lang="en" sz="2500"/>
              <a:t>For decades, if not centuries, data has been weaponized against BIPOC communities, in particular, to reinforce oppressive systems that result in divestment and often inappropriate and harmful policies. </a:t>
            </a:r>
            <a:endParaRPr sz="2500"/>
          </a:p>
          <a:p>
            <a:pPr indent="0" lvl="0" marL="0" rtl="0" algn="r">
              <a:spcBef>
                <a:spcPts val="1200"/>
              </a:spcBef>
              <a:spcAft>
                <a:spcPts val="1600"/>
              </a:spcAft>
              <a:buNone/>
            </a:pPr>
            <a:r>
              <a:rPr lang="en" sz="1300"/>
              <a:t>From the </a:t>
            </a:r>
            <a:r>
              <a:rPr lang="en" sz="1300" u="sng">
                <a:solidFill>
                  <a:schemeClr val="hlink"/>
                </a:solidFill>
                <a:hlinkClick r:id="rId3"/>
              </a:rPr>
              <a:t>Coalition of Communities of Color</a:t>
            </a:r>
            <a:r>
              <a:rPr lang="en" sz="1300"/>
              <a:t> explanation of “Research Justice”</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2" name="Shape 372"/>
        <p:cNvGrpSpPr/>
        <p:nvPr/>
      </p:nvGrpSpPr>
      <p:grpSpPr>
        <a:xfrm>
          <a:off x="0" y="0"/>
          <a:ext cx="0" cy="0"/>
          <a:chOff x="0" y="0"/>
          <a:chExt cx="0" cy="0"/>
        </a:xfrm>
      </p:grpSpPr>
      <p:sp>
        <p:nvSpPr>
          <p:cNvPr id="373" name="Google Shape;373;p70"/>
          <p:cNvSpPr txBox="1"/>
          <p:nvPr>
            <p:ph type="title"/>
          </p:nvPr>
        </p:nvSpPr>
        <p:spPr>
          <a:xfrm>
            <a:off x="311700" y="6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 of Data Justice</a:t>
            </a:r>
            <a:endParaRPr/>
          </a:p>
        </p:txBody>
      </p:sp>
      <p:sp>
        <p:nvSpPr>
          <p:cNvPr id="374" name="Google Shape;374;p70"/>
          <p:cNvSpPr txBox="1"/>
          <p:nvPr>
            <p:ph idx="1" type="body"/>
          </p:nvPr>
        </p:nvSpPr>
        <p:spPr>
          <a:xfrm>
            <a:off x="311700" y="641900"/>
            <a:ext cx="8520600" cy="3900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500"/>
              <a:t>Data justice</a:t>
            </a:r>
            <a:r>
              <a:rPr b="1" lang="en" sz="2100"/>
              <a:t> </a:t>
            </a:r>
            <a:r>
              <a:rPr lang="en" sz="2100"/>
              <a:t>aims </a:t>
            </a:r>
            <a:r>
              <a:rPr lang="en" sz="2100"/>
              <a:t>to capture forms of knowledge and lived experiences that are community-centered and community-driven to counter the systemic erasure and harm perpetrated on BIPOC communities via oppressive data practices. </a:t>
            </a:r>
            <a:r>
              <a:rPr b="1" lang="en" sz="2100"/>
              <a:t>The fundamental premises of data justice are that data should: (1)</a:t>
            </a:r>
            <a:r>
              <a:rPr lang="en" sz="2100"/>
              <a:t> make visible community-driven needs, challenges, and strengths, </a:t>
            </a:r>
            <a:r>
              <a:rPr b="1" lang="en" sz="2100"/>
              <a:t>(2)</a:t>
            </a:r>
            <a:r>
              <a:rPr lang="en" sz="2100"/>
              <a:t> be representative of community; and </a:t>
            </a:r>
            <a:r>
              <a:rPr b="1" lang="en" sz="2100"/>
              <a:t>(3)</a:t>
            </a:r>
            <a:r>
              <a:rPr lang="en" sz="2100"/>
              <a:t> treat data in ways that promote community self-determination.</a:t>
            </a:r>
            <a:endParaRPr sz="2100"/>
          </a:p>
          <a:p>
            <a:pPr indent="0" lvl="0" marL="0" rtl="0" algn="r">
              <a:spcBef>
                <a:spcPts val="1200"/>
              </a:spcBef>
              <a:spcAft>
                <a:spcPts val="1600"/>
              </a:spcAft>
              <a:buNone/>
            </a:pPr>
            <a:r>
              <a:rPr lang="en" sz="1300"/>
              <a:t>From the </a:t>
            </a:r>
            <a:r>
              <a:rPr lang="en" sz="1300" u="sng">
                <a:solidFill>
                  <a:schemeClr val="hlink"/>
                </a:solidFill>
                <a:hlinkClick r:id="rId3"/>
              </a:rPr>
              <a:t>Coalition of Communities of Color</a:t>
            </a:r>
            <a:r>
              <a:rPr lang="en" sz="1300"/>
              <a:t> explanation of “Research Justice”</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8" name="Shape 378"/>
        <p:cNvGrpSpPr/>
        <p:nvPr/>
      </p:nvGrpSpPr>
      <p:grpSpPr>
        <a:xfrm>
          <a:off x="0" y="0"/>
          <a:ext cx="0" cy="0"/>
          <a:chOff x="0" y="0"/>
          <a:chExt cx="0" cy="0"/>
        </a:xfrm>
      </p:grpSpPr>
      <p:sp>
        <p:nvSpPr>
          <p:cNvPr id="379" name="Google Shape;379;p71"/>
          <p:cNvSpPr txBox="1"/>
          <p:nvPr>
            <p:ph type="title"/>
          </p:nvPr>
        </p:nvSpPr>
        <p:spPr>
          <a:xfrm>
            <a:off x="300075" y="903275"/>
            <a:ext cx="2825100" cy="30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Examining  </a:t>
            </a:r>
            <a:r>
              <a:rPr lang="en" sz="5300"/>
              <a:t>D</a:t>
            </a:r>
            <a:r>
              <a:rPr lang="en" sz="5300"/>
              <a:t>ata J</a:t>
            </a:r>
            <a:r>
              <a:rPr lang="en" sz="5300"/>
              <a:t>ustice</a:t>
            </a:r>
            <a:r>
              <a:rPr lang="en" sz="5300"/>
              <a:t> </a:t>
            </a:r>
            <a:r>
              <a:rPr lang="en"/>
              <a:t>P</a:t>
            </a:r>
            <a:r>
              <a:rPr lang="en"/>
              <a:t>rocesses</a:t>
            </a:r>
            <a:endParaRPr/>
          </a:p>
        </p:txBody>
      </p:sp>
      <p:grpSp>
        <p:nvGrpSpPr>
          <p:cNvPr id="380" name="Google Shape;380;p71"/>
          <p:cNvGrpSpPr/>
          <p:nvPr/>
        </p:nvGrpSpPr>
        <p:grpSpPr>
          <a:xfrm>
            <a:off x="3214906" y="99625"/>
            <a:ext cx="4656498" cy="4656498"/>
            <a:chOff x="682185" y="0"/>
            <a:chExt cx="5536200" cy="5536200"/>
          </a:xfrm>
        </p:grpSpPr>
        <p:sp>
          <p:nvSpPr>
            <p:cNvPr id="381" name="Google Shape;381;p71"/>
            <p:cNvSpPr/>
            <p:nvPr/>
          </p:nvSpPr>
          <p:spPr>
            <a:xfrm>
              <a:off x="682185" y="0"/>
              <a:ext cx="5536200" cy="5536200"/>
            </a:xfrm>
            <a:prstGeom prst="diamond">
              <a:avLst/>
            </a:prstGeom>
            <a:solidFill>
              <a:srgbClr val="DE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1"/>
            <p:cNvSpPr/>
            <p:nvPr/>
          </p:nvSpPr>
          <p:spPr>
            <a:xfrm>
              <a:off x="1208118" y="525933"/>
              <a:ext cx="2159100" cy="2159100"/>
            </a:xfrm>
            <a:prstGeom prst="roundRect">
              <a:avLst>
                <a:gd fmla="val 16667" name="adj"/>
              </a:avLst>
            </a:prstGeom>
            <a:solidFill>
              <a:srgbClr val="9C6A6A"/>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1"/>
            <p:cNvSpPr txBox="1"/>
            <p:nvPr/>
          </p:nvSpPr>
          <p:spPr>
            <a:xfrm>
              <a:off x="1313516" y="631331"/>
              <a:ext cx="1948200" cy="1948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1800"/>
                <a:buFont typeface="Times New Roman"/>
                <a:buNone/>
              </a:pPr>
              <a:r>
                <a:rPr lang="en" sz="1800">
                  <a:solidFill>
                    <a:srgbClr val="FFFFFF"/>
                  </a:solidFill>
                  <a:latin typeface="Times New Roman"/>
                  <a:ea typeface="Times New Roman"/>
                  <a:cs typeface="Times New Roman"/>
                  <a:sym typeface="Times New Roman"/>
                </a:rPr>
                <a:t>STRUCTURAL DATA</a:t>
              </a:r>
              <a:r>
                <a:rPr b="0" i="0" lang="en" sz="1800" u="none" cap="none" strike="noStrike">
                  <a:solidFill>
                    <a:srgbClr val="FFFFFF"/>
                  </a:solidFill>
                  <a:latin typeface="Times New Roman"/>
                  <a:ea typeface="Times New Roman"/>
                  <a:cs typeface="Times New Roman"/>
                  <a:sym typeface="Times New Roman"/>
                </a:rPr>
                <a:t> JUSTICE </a:t>
              </a:r>
              <a:endParaRPr/>
            </a:p>
          </p:txBody>
        </p:sp>
        <p:sp>
          <p:nvSpPr>
            <p:cNvPr id="384" name="Google Shape;384;p71"/>
            <p:cNvSpPr/>
            <p:nvPr/>
          </p:nvSpPr>
          <p:spPr>
            <a:xfrm>
              <a:off x="3533298" y="525933"/>
              <a:ext cx="2159100" cy="2159100"/>
            </a:xfrm>
            <a:prstGeom prst="roundRect">
              <a:avLst>
                <a:gd fmla="val 16667" name="adj"/>
              </a:avLst>
            </a:prstGeom>
            <a:solidFill>
              <a:srgbClr val="74975F"/>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1"/>
            <p:cNvSpPr txBox="1"/>
            <p:nvPr/>
          </p:nvSpPr>
          <p:spPr>
            <a:xfrm>
              <a:off x="3533235" y="631376"/>
              <a:ext cx="2159100" cy="1948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1800"/>
                <a:buFont typeface="Times New Roman"/>
                <a:buNone/>
              </a:pPr>
              <a:r>
                <a:rPr b="0" i="0" lang="en" sz="1800" u="none" cap="none" strike="noStrike">
                  <a:solidFill>
                    <a:srgbClr val="FFFFFF"/>
                  </a:solidFill>
                  <a:latin typeface="Times New Roman"/>
                  <a:ea typeface="Times New Roman"/>
                  <a:cs typeface="Times New Roman"/>
                  <a:sym typeface="Times New Roman"/>
                </a:rPr>
                <a:t>DISTRIBUTIVE DATA JUSTICE </a:t>
              </a:r>
              <a:endParaRPr/>
            </a:p>
          </p:txBody>
        </p:sp>
        <p:sp>
          <p:nvSpPr>
            <p:cNvPr id="386" name="Google Shape;386;p71"/>
            <p:cNvSpPr/>
            <p:nvPr/>
          </p:nvSpPr>
          <p:spPr>
            <a:xfrm>
              <a:off x="1208118" y="2851112"/>
              <a:ext cx="2159100" cy="2159100"/>
            </a:xfrm>
            <a:prstGeom prst="roundRect">
              <a:avLst>
                <a:gd fmla="val 16667" name="adj"/>
              </a:avLst>
            </a:prstGeom>
            <a:solidFill>
              <a:srgbClr val="56839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1"/>
            <p:cNvSpPr txBox="1"/>
            <p:nvPr/>
          </p:nvSpPr>
          <p:spPr>
            <a:xfrm>
              <a:off x="1208066" y="2956575"/>
              <a:ext cx="2159100" cy="1948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1800"/>
                <a:buFont typeface="Times New Roman"/>
                <a:buNone/>
              </a:pPr>
              <a:r>
                <a:rPr b="0" i="0" lang="en" sz="1800" u="none" cap="none" strike="noStrike">
                  <a:solidFill>
                    <a:srgbClr val="FFFFFF"/>
                  </a:solidFill>
                  <a:latin typeface="Times New Roman"/>
                  <a:ea typeface="Times New Roman"/>
                  <a:cs typeface="Times New Roman"/>
                  <a:sym typeface="Times New Roman"/>
                </a:rPr>
                <a:t>PROCEDURAL DATA JUSTICE </a:t>
              </a:r>
              <a:endParaRPr/>
            </a:p>
          </p:txBody>
        </p:sp>
        <p:sp>
          <p:nvSpPr>
            <p:cNvPr id="388" name="Google Shape;388;p71"/>
            <p:cNvSpPr/>
            <p:nvPr/>
          </p:nvSpPr>
          <p:spPr>
            <a:xfrm>
              <a:off x="3533298" y="2851112"/>
              <a:ext cx="2159100" cy="2159100"/>
            </a:xfrm>
            <a:prstGeom prst="roundRect">
              <a:avLst>
                <a:gd fmla="val 16667" name="adj"/>
              </a:avLst>
            </a:prstGeom>
            <a:solidFill>
              <a:srgbClr val="804E8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1"/>
            <p:cNvSpPr txBox="1"/>
            <p:nvPr/>
          </p:nvSpPr>
          <p:spPr>
            <a:xfrm>
              <a:off x="3425296" y="2956575"/>
              <a:ext cx="2375100" cy="19482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FFFFFF"/>
                </a:buClr>
                <a:buSzPts val="1800"/>
                <a:buFont typeface="Times New Roman"/>
                <a:buNone/>
              </a:pPr>
              <a:r>
                <a:rPr b="0" i="0" lang="en" sz="1800" u="none" cap="none" strike="noStrike">
                  <a:solidFill>
                    <a:srgbClr val="FFFFFF"/>
                  </a:solidFill>
                  <a:latin typeface="Times New Roman"/>
                  <a:ea typeface="Times New Roman"/>
                  <a:cs typeface="Times New Roman"/>
                  <a:sym typeface="Times New Roman"/>
                </a:rPr>
                <a:t>INSTRUMENTAL DATA JUSTICE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3" name="Shape 393"/>
        <p:cNvGrpSpPr/>
        <p:nvPr/>
      </p:nvGrpSpPr>
      <p:grpSpPr>
        <a:xfrm>
          <a:off x="0" y="0"/>
          <a:ext cx="0" cy="0"/>
          <a:chOff x="0" y="0"/>
          <a:chExt cx="0" cy="0"/>
        </a:xfrm>
      </p:grpSpPr>
      <p:sp>
        <p:nvSpPr>
          <p:cNvPr id="394" name="Google Shape;394;p7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a:t>
            </a:r>
            <a:r>
              <a:rPr lang="en"/>
              <a:t> Data Justice</a:t>
            </a:r>
            <a:endParaRPr/>
          </a:p>
        </p:txBody>
      </p:sp>
      <p:sp>
        <p:nvSpPr>
          <p:cNvPr id="395" name="Google Shape;395;p72"/>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72"/>
          <p:cNvPicPr preferRelativeResize="0"/>
          <p:nvPr/>
        </p:nvPicPr>
        <p:blipFill>
          <a:blip r:embed="rId3">
            <a:alphaModFix/>
          </a:blip>
          <a:stretch>
            <a:fillRect/>
          </a:stretch>
        </p:blipFill>
        <p:spPr>
          <a:xfrm>
            <a:off x="0" y="10"/>
            <a:ext cx="9144001" cy="45978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0" name="Shape 400"/>
        <p:cNvGrpSpPr/>
        <p:nvPr/>
      </p:nvGrpSpPr>
      <p:grpSpPr>
        <a:xfrm>
          <a:off x="0" y="0"/>
          <a:ext cx="0" cy="0"/>
          <a:chOff x="0" y="0"/>
          <a:chExt cx="0" cy="0"/>
        </a:xfrm>
      </p:grpSpPr>
      <p:sp>
        <p:nvSpPr>
          <p:cNvPr id="401" name="Google Shape;401;p7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a:t>
            </a:r>
            <a:r>
              <a:rPr lang="en"/>
              <a:t> Data Justice</a:t>
            </a:r>
            <a:endParaRPr/>
          </a:p>
        </p:txBody>
      </p:sp>
      <p:sp>
        <p:nvSpPr>
          <p:cNvPr id="402" name="Google Shape;402;p73"/>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3" name="Google Shape;403;p73"/>
          <p:cNvPicPr preferRelativeResize="0"/>
          <p:nvPr/>
        </p:nvPicPr>
        <p:blipFill>
          <a:blip r:embed="rId3">
            <a:alphaModFix/>
          </a:blip>
          <a:stretch>
            <a:fillRect/>
          </a:stretch>
        </p:blipFill>
        <p:spPr>
          <a:xfrm>
            <a:off x="0" y="10"/>
            <a:ext cx="9144001" cy="4597831"/>
          </a:xfrm>
          <a:prstGeom prst="rect">
            <a:avLst/>
          </a:prstGeom>
          <a:noFill/>
          <a:ln>
            <a:noFill/>
          </a:ln>
        </p:spPr>
      </p:pic>
      <p:sp>
        <p:nvSpPr>
          <p:cNvPr id="404" name="Google Shape;404;p73"/>
          <p:cNvSpPr/>
          <p:nvPr/>
        </p:nvSpPr>
        <p:spPr>
          <a:xfrm>
            <a:off x="102525" y="70825"/>
            <a:ext cx="6699300" cy="801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8" name="Shape 408"/>
        <p:cNvGrpSpPr/>
        <p:nvPr/>
      </p:nvGrpSpPr>
      <p:grpSpPr>
        <a:xfrm>
          <a:off x="0" y="0"/>
          <a:ext cx="0" cy="0"/>
          <a:chOff x="0" y="0"/>
          <a:chExt cx="0" cy="0"/>
        </a:xfrm>
      </p:grpSpPr>
      <p:sp>
        <p:nvSpPr>
          <p:cNvPr id="409" name="Google Shape;409;p7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a:t>
            </a:r>
            <a:r>
              <a:rPr lang="en"/>
              <a:t> Data Justice</a:t>
            </a:r>
            <a:endParaRPr/>
          </a:p>
        </p:txBody>
      </p:sp>
      <p:sp>
        <p:nvSpPr>
          <p:cNvPr id="410" name="Google Shape;410;p7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74"/>
          <p:cNvPicPr preferRelativeResize="0"/>
          <p:nvPr/>
        </p:nvPicPr>
        <p:blipFill>
          <a:blip r:embed="rId3">
            <a:alphaModFix/>
          </a:blip>
          <a:stretch>
            <a:fillRect/>
          </a:stretch>
        </p:blipFill>
        <p:spPr>
          <a:xfrm>
            <a:off x="0" y="10"/>
            <a:ext cx="9144001" cy="4597831"/>
          </a:xfrm>
          <a:prstGeom prst="rect">
            <a:avLst/>
          </a:prstGeom>
          <a:noFill/>
          <a:ln>
            <a:noFill/>
          </a:ln>
        </p:spPr>
      </p:pic>
      <p:sp>
        <p:nvSpPr>
          <p:cNvPr id="412" name="Google Shape;412;p74"/>
          <p:cNvSpPr/>
          <p:nvPr/>
        </p:nvSpPr>
        <p:spPr>
          <a:xfrm>
            <a:off x="102525" y="3704925"/>
            <a:ext cx="3018900" cy="801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6" name="Shape 416"/>
        <p:cNvGrpSpPr/>
        <p:nvPr/>
      </p:nvGrpSpPr>
      <p:grpSpPr>
        <a:xfrm>
          <a:off x="0" y="0"/>
          <a:ext cx="0" cy="0"/>
          <a:chOff x="0" y="0"/>
          <a:chExt cx="0" cy="0"/>
        </a:xfrm>
      </p:grpSpPr>
      <p:sp>
        <p:nvSpPr>
          <p:cNvPr id="417" name="Google Shape;417;p7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a:t>
            </a:r>
            <a:r>
              <a:rPr lang="en"/>
              <a:t> Data Justice</a:t>
            </a:r>
            <a:endParaRPr/>
          </a:p>
        </p:txBody>
      </p:sp>
      <p:sp>
        <p:nvSpPr>
          <p:cNvPr id="418" name="Google Shape;418;p75"/>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75"/>
          <p:cNvPicPr preferRelativeResize="0"/>
          <p:nvPr/>
        </p:nvPicPr>
        <p:blipFill>
          <a:blip r:embed="rId3">
            <a:alphaModFix/>
          </a:blip>
          <a:stretch>
            <a:fillRect/>
          </a:stretch>
        </p:blipFill>
        <p:spPr>
          <a:xfrm>
            <a:off x="0" y="10"/>
            <a:ext cx="9144001" cy="4597831"/>
          </a:xfrm>
          <a:prstGeom prst="rect">
            <a:avLst/>
          </a:prstGeom>
          <a:noFill/>
          <a:ln>
            <a:noFill/>
          </a:ln>
        </p:spPr>
      </p:pic>
      <p:sp>
        <p:nvSpPr>
          <p:cNvPr id="420" name="Google Shape;420;p75"/>
          <p:cNvSpPr/>
          <p:nvPr/>
        </p:nvSpPr>
        <p:spPr>
          <a:xfrm>
            <a:off x="3771475" y="3728150"/>
            <a:ext cx="3018900" cy="801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0"/>
          <p:cNvSpPr txBox="1"/>
          <p:nvPr/>
        </p:nvSpPr>
        <p:spPr>
          <a:xfrm>
            <a:off x="311700" y="165800"/>
            <a:ext cx="85206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Big Data is here (and it’s getting </a:t>
            </a:r>
            <a:r>
              <a:rPr b="1" i="1" lang="en" sz="3600">
                <a:solidFill>
                  <a:srgbClr val="ED0E0E"/>
                </a:solidFill>
                <a:latin typeface="Cambria"/>
                <a:ea typeface="Cambria"/>
                <a:cs typeface="Cambria"/>
                <a:sym typeface="Cambria"/>
              </a:rPr>
              <a:t>bigger</a:t>
            </a:r>
            <a:r>
              <a:rPr b="1" lang="en" sz="3600">
                <a:solidFill>
                  <a:srgbClr val="ED0E0E"/>
                </a:solidFill>
                <a:latin typeface="Cambria"/>
                <a:ea typeface="Cambria"/>
                <a:cs typeface="Cambria"/>
                <a:sym typeface="Cambria"/>
              </a:rPr>
              <a:t>)</a:t>
            </a:r>
            <a:endParaRPr b="1" sz="3600">
              <a:solidFill>
                <a:srgbClr val="ED0E0E"/>
              </a:solidFill>
              <a:latin typeface="Cambria"/>
              <a:ea typeface="Cambria"/>
              <a:cs typeface="Cambria"/>
              <a:sym typeface="Cambria"/>
            </a:endParaRPr>
          </a:p>
          <a:p>
            <a:pPr indent="0" lvl="0" marL="0" rtl="0" algn="l">
              <a:lnSpc>
                <a:spcPct val="115000"/>
              </a:lnSpc>
              <a:spcBef>
                <a:spcPts val="0"/>
              </a:spcBef>
              <a:spcAft>
                <a:spcPts val="1600"/>
              </a:spcAft>
              <a:buNone/>
            </a:pPr>
            <a:r>
              <a:rPr lang="en" sz="2000">
                <a:solidFill>
                  <a:srgbClr val="666666"/>
                </a:solidFill>
                <a:latin typeface="Cambria"/>
                <a:ea typeface="Cambria"/>
                <a:cs typeface="Cambria"/>
                <a:sym typeface="Cambria"/>
              </a:rPr>
              <a:t> </a:t>
            </a:r>
            <a:endParaRPr b="1" sz="3600">
              <a:solidFill>
                <a:srgbClr val="ED0E0E"/>
              </a:solidFill>
              <a:latin typeface="Cambria"/>
              <a:ea typeface="Cambria"/>
              <a:cs typeface="Cambria"/>
              <a:sym typeface="Cambria"/>
            </a:endParaRPr>
          </a:p>
        </p:txBody>
      </p:sp>
      <p:pic>
        <p:nvPicPr>
          <p:cNvPr id="173" name="Google Shape;173;p40"/>
          <p:cNvPicPr preferRelativeResize="0"/>
          <p:nvPr/>
        </p:nvPicPr>
        <p:blipFill>
          <a:blip r:embed="rId3">
            <a:alphaModFix/>
          </a:blip>
          <a:stretch>
            <a:fillRect/>
          </a:stretch>
        </p:blipFill>
        <p:spPr>
          <a:xfrm>
            <a:off x="311700" y="983550"/>
            <a:ext cx="8520600" cy="2652277"/>
          </a:xfrm>
          <a:prstGeom prst="rect">
            <a:avLst/>
          </a:prstGeom>
          <a:noFill/>
          <a:ln>
            <a:noFill/>
          </a:ln>
        </p:spPr>
      </p:pic>
      <p:pic>
        <p:nvPicPr>
          <p:cNvPr id="174" name="Google Shape;174;p40"/>
          <p:cNvPicPr preferRelativeResize="0"/>
          <p:nvPr/>
        </p:nvPicPr>
        <p:blipFill>
          <a:blip r:embed="rId4">
            <a:alphaModFix/>
          </a:blip>
          <a:stretch>
            <a:fillRect/>
          </a:stretch>
        </p:blipFill>
        <p:spPr>
          <a:xfrm>
            <a:off x="539075" y="2737000"/>
            <a:ext cx="2133500" cy="1541625"/>
          </a:xfrm>
          <a:prstGeom prst="rect">
            <a:avLst/>
          </a:prstGeom>
          <a:noFill/>
          <a:ln>
            <a:noFill/>
          </a:ln>
        </p:spPr>
      </p:pic>
      <p:pic>
        <p:nvPicPr>
          <p:cNvPr id="175" name="Google Shape;175;p40"/>
          <p:cNvPicPr preferRelativeResize="0"/>
          <p:nvPr/>
        </p:nvPicPr>
        <p:blipFill>
          <a:blip r:embed="rId5">
            <a:alphaModFix/>
          </a:blip>
          <a:stretch>
            <a:fillRect/>
          </a:stretch>
        </p:blipFill>
        <p:spPr>
          <a:xfrm>
            <a:off x="3070325" y="2742831"/>
            <a:ext cx="2133500" cy="1529944"/>
          </a:xfrm>
          <a:prstGeom prst="rect">
            <a:avLst/>
          </a:prstGeom>
          <a:noFill/>
          <a:ln>
            <a:noFill/>
          </a:ln>
        </p:spPr>
      </p:pic>
      <p:pic>
        <p:nvPicPr>
          <p:cNvPr id="176" name="Google Shape;176;p40"/>
          <p:cNvPicPr preferRelativeResize="0"/>
          <p:nvPr/>
        </p:nvPicPr>
        <p:blipFill>
          <a:blip r:embed="rId6">
            <a:alphaModFix/>
          </a:blip>
          <a:stretch>
            <a:fillRect/>
          </a:stretch>
        </p:blipFill>
        <p:spPr>
          <a:xfrm>
            <a:off x="5601575" y="2661523"/>
            <a:ext cx="2133500" cy="1692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
                                        <p:tgtEl>
                                          <p:spTgt spid="1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
                                        <p:tgtEl>
                                          <p:spTgt spid="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
                                        <p:tgtEl>
                                          <p:spTgt spid="1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4" name="Shape 424"/>
        <p:cNvGrpSpPr/>
        <p:nvPr/>
      </p:nvGrpSpPr>
      <p:grpSpPr>
        <a:xfrm>
          <a:off x="0" y="0"/>
          <a:ext cx="0" cy="0"/>
          <a:chOff x="0" y="0"/>
          <a:chExt cx="0" cy="0"/>
        </a:xfrm>
      </p:grpSpPr>
      <p:sp>
        <p:nvSpPr>
          <p:cNvPr id="425" name="Google Shape;425;p7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a:t>
            </a:r>
            <a:r>
              <a:rPr lang="en"/>
              <a:t> Data Justice</a:t>
            </a:r>
            <a:endParaRPr/>
          </a:p>
        </p:txBody>
      </p:sp>
      <p:sp>
        <p:nvSpPr>
          <p:cNvPr id="426" name="Google Shape;426;p7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7" name="Google Shape;427;p76"/>
          <p:cNvPicPr preferRelativeResize="0"/>
          <p:nvPr/>
        </p:nvPicPr>
        <p:blipFill>
          <a:blip r:embed="rId3">
            <a:alphaModFix/>
          </a:blip>
          <a:stretch>
            <a:fillRect/>
          </a:stretch>
        </p:blipFill>
        <p:spPr>
          <a:xfrm>
            <a:off x="0" y="10"/>
            <a:ext cx="9144001" cy="4597831"/>
          </a:xfrm>
          <a:prstGeom prst="rect">
            <a:avLst/>
          </a:prstGeom>
          <a:noFill/>
          <a:ln>
            <a:noFill/>
          </a:ln>
        </p:spPr>
      </p:pic>
      <p:sp>
        <p:nvSpPr>
          <p:cNvPr id="428" name="Google Shape;428;p76"/>
          <p:cNvSpPr/>
          <p:nvPr/>
        </p:nvSpPr>
        <p:spPr>
          <a:xfrm>
            <a:off x="7382375" y="2683200"/>
            <a:ext cx="1555800" cy="17619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2" name="Shape 432"/>
        <p:cNvGrpSpPr/>
        <p:nvPr/>
      </p:nvGrpSpPr>
      <p:grpSpPr>
        <a:xfrm>
          <a:off x="0" y="0"/>
          <a:ext cx="0" cy="0"/>
          <a:chOff x="0" y="0"/>
          <a:chExt cx="0" cy="0"/>
        </a:xfrm>
      </p:grpSpPr>
      <p:sp>
        <p:nvSpPr>
          <p:cNvPr id="433" name="Google Shape;433;p77"/>
          <p:cNvSpPr txBox="1"/>
          <p:nvPr>
            <p:ph type="title"/>
          </p:nvPr>
        </p:nvSpPr>
        <p:spPr>
          <a:xfrm>
            <a:off x="311700" y="7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Examples</a:t>
            </a:r>
            <a:endParaRPr/>
          </a:p>
        </p:txBody>
      </p:sp>
      <p:sp>
        <p:nvSpPr>
          <p:cNvPr id="434" name="Google Shape;434;p77"/>
          <p:cNvSpPr txBox="1"/>
          <p:nvPr>
            <p:ph idx="1" type="body"/>
          </p:nvPr>
        </p:nvSpPr>
        <p:spPr>
          <a:xfrm>
            <a:off x="311700" y="759075"/>
            <a:ext cx="8520600" cy="3416400"/>
          </a:xfrm>
          <a:prstGeom prst="rect">
            <a:avLst/>
          </a:prstGeom>
        </p:spPr>
        <p:txBody>
          <a:bodyPr anchorCtr="0" anchor="t" bIns="91425" lIns="91425" spcFirstLastPara="1" rIns="91425" wrap="square" tIns="91425">
            <a:noAutofit/>
          </a:bodyPr>
          <a:lstStyle/>
          <a:p>
            <a:pPr indent="0" lvl="0" marL="0" rtl="0" algn="just">
              <a:lnSpc>
                <a:spcPct val="125454"/>
              </a:lnSpc>
              <a:spcBef>
                <a:spcPts val="0"/>
              </a:spcBef>
              <a:spcAft>
                <a:spcPts val="0"/>
              </a:spcAft>
              <a:buNone/>
            </a:pPr>
            <a:r>
              <a:rPr b="1" lang="en" sz="2500"/>
              <a:t>Which type of data justice could each example represent?</a:t>
            </a:r>
            <a:endParaRPr b="1" sz="2500"/>
          </a:p>
          <a:p>
            <a:pPr indent="0" lvl="0" marL="0" rtl="0" algn="just">
              <a:lnSpc>
                <a:spcPct val="125454"/>
              </a:lnSpc>
              <a:spcBef>
                <a:spcPts val="0"/>
              </a:spcBef>
              <a:spcAft>
                <a:spcPts val="0"/>
              </a:spcAft>
              <a:buNone/>
            </a:pPr>
            <a:r>
              <a:rPr lang="en" sz="2200"/>
              <a:t>● </a:t>
            </a:r>
            <a:r>
              <a:rPr lang="en" sz="2200">
                <a:latin typeface="Times New Roman"/>
                <a:ea typeface="Times New Roman"/>
                <a:cs typeface="Times New Roman"/>
                <a:sym typeface="Times New Roman"/>
              </a:rPr>
              <a:t>Bureaucratic systems designed to assure that people are not misusing state welfare funds and other publicly funded support are part of the apparatus of governmentality</a:t>
            </a:r>
            <a:endParaRPr sz="2200">
              <a:latin typeface="Times New Roman"/>
              <a:ea typeface="Times New Roman"/>
              <a:cs typeface="Times New Roman"/>
              <a:sym typeface="Times New Roman"/>
            </a:endParaRPr>
          </a:p>
          <a:p>
            <a:pPr indent="0" lvl="0" marL="0" rtl="0" algn="just">
              <a:lnSpc>
                <a:spcPct val="125454"/>
              </a:lnSpc>
              <a:spcBef>
                <a:spcPts val="0"/>
              </a:spcBef>
              <a:spcAft>
                <a:spcPts val="0"/>
              </a:spcAft>
              <a:buNone/>
            </a:pPr>
            <a:r>
              <a:rPr lang="en" sz="2200"/>
              <a:t>● </a:t>
            </a:r>
            <a:r>
              <a:rPr lang="en" sz="2200">
                <a:latin typeface="Times New Roman"/>
                <a:ea typeface="Times New Roman"/>
                <a:cs typeface="Times New Roman"/>
                <a:sym typeface="Times New Roman"/>
              </a:rPr>
              <a:t>Data-driven law enforcement focuses unequally on poor neighborhoods which experience certain types of criminality </a:t>
            </a:r>
            <a:endParaRPr sz="2200">
              <a:latin typeface="Times New Roman"/>
              <a:ea typeface="Times New Roman"/>
              <a:cs typeface="Times New Roman"/>
              <a:sym typeface="Times New Roman"/>
            </a:endParaRPr>
          </a:p>
          <a:p>
            <a:pPr indent="0" lvl="0" marL="0" rtl="0" algn="just">
              <a:lnSpc>
                <a:spcPct val="125454"/>
              </a:lnSpc>
              <a:spcBef>
                <a:spcPts val="0"/>
              </a:spcBef>
              <a:spcAft>
                <a:spcPts val="0"/>
              </a:spcAft>
              <a:buNone/>
            </a:pPr>
            <a:r>
              <a:rPr lang="en" sz="2200"/>
              <a:t>● </a:t>
            </a:r>
            <a:r>
              <a:rPr lang="en" sz="2200">
                <a:latin typeface="Times New Roman"/>
                <a:ea typeface="Times New Roman"/>
                <a:cs typeface="Times New Roman"/>
                <a:sym typeface="Times New Roman"/>
              </a:rPr>
              <a:t>Undocumented migrants are tracked and acted upon by digital systems in more invasive ways than higher income travelers.</a:t>
            </a:r>
            <a:endParaRPr sz="2200">
              <a:latin typeface="Times New Roman"/>
              <a:ea typeface="Times New Roman"/>
              <a:cs typeface="Times New Roman"/>
              <a:sym typeface="Times New Roman"/>
            </a:endParaRPr>
          </a:p>
          <a:p>
            <a:pPr indent="-368300" lvl="0" marL="457200" rtl="0" algn="just">
              <a:lnSpc>
                <a:spcPct val="125454"/>
              </a:lnSpc>
              <a:spcBef>
                <a:spcPts val="0"/>
              </a:spcBef>
              <a:spcAft>
                <a:spcPts val="0"/>
              </a:spcAft>
              <a:buSzPts val="2200"/>
              <a:buFont typeface="Times New Roman"/>
              <a:buChar char="●"/>
            </a:pPr>
            <a:r>
              <a:rPr lang="en" sz="2200">
                <a:latin typeface="Times New Roman"/>
                <a:ea typeface="Times New Roman"/>
                <a:cs typeface="Times New Roman"/>
                <a:sym typeface="Times New Roman"/>
              </a:rPr>
              <a:t>Tech companies (eg: FB)’ misuse of privacy datasets</a:t>
            </a:r>
            <a:endParaRPr sz="2200">
              <a:latin typeface="Times New Roman"/>
              <a:ea typeface="Times New Roman"/>
              <a:cs typeface="Times New Roman"/>
              <a:sym typeface="Times New Roman"/>
            </a:endParaRPr>
          </a:p>
          <a:p>
            <a:pPr indent="0" lvl="0" marL="0" rtl="0" algn="just">
              <a:lnSpc>
                <a:spcPct val="125454"/>
              </a:lnSpc>
              <a:spcBef>
                <a:spcPts val="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8" name="Shape 438"/>
        <p:cNvGrpSpPr/>
        <p:nvPr/>
      </p:nvGrpSpPr>
      <p:grpSpPr>
        <a:xfrm>
          <a:off x="0" y="0"/>
          <a:ext cx="0" cy="0"/>
          <a:chOff x="0" y="0"/>
          <a:chExt cx="0" cy="0"/>
        </a:xfrm>
      </p:grpSpPr>
      <p:sp>
        <p:nvSpPr>
          <p:cNvPr id="439" name="Google Shape;439;p78"/>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Precarity </a:t>
            </a:r>
            <a:endParaRPr/>
          </a:p>
        </p:txBody>
      </p:sp>
      <p:sp>
        <p:nvSpPr>
          <p:cNvPr id="440" name="Google Shape;440;p78"/>
          <p:cNvSpPr txBox="1"/>
          <p:nvPr>
            <p:ph idx="1" type="body"/>
          </p:nvPr>
        </p:nvSpPr>
        <p:spPr>
          <a:xfrm>
            <a:off x="311700" y="829775"/>
            <a:ext cx="8520600" cy="3685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300"/>
              <a:t>“…</a:t>
            </a:r>
            <a:r>
              <a:rPr i="1" lang="en" sz="1300"/>
              <a:t>problems of exclusion cannot be solved simply by including Black women within an already established analytical structure. Because the in- tersectional experience is greater than the sum of racism and sex- ism, any analysis that does not take intersectionality into account cannot sufficiently address the particular manner in which Black women are subordinated.” - Crenshaw, “</a:t>
            </a:r>
            <a:r>
              <a:rPr lang="en" sz="1300"/>
              <a:t>Demarginalizing the Intersection of Race and Sex” (1989)</a:t>
            </a:r>
            <a:endParaRPr sz="1300"/>
          </a:p>
          <a:p>
            <a:pPr indent="7493000" lvl="0" marL="0" rtl="0" algn="l">
              <a:spcBef>
                <a:spcPts val="0"/>
              </a:spcBef>
              <a:spcAft>
                <a:spcPts val="0"/>
              </a:spcAft>
              <a:buNone/>
            </a:pPr>
            <a:r>
              <a:t/>
            </a:r>
            <a:endParaRPr i="1" sz="600"/>
          </a:p>
          <a:p>
            <a:pPr indent="0" lvl="0" marL="0" rtl="0" algn="l">
              <a:spcBef>
                <a:spcPts val="0"/>
              </a:spcBef>
              <a:spcAft>
                <a:spcPts val="0"/>
              </a:spcAft>
              <a:buNone/>
            </a:pPr>
            <a:r>
              <a:rPr lang="en" sz="1700"/>
              <a:t>While </a:t>
            </a:r>
            <a:r>
              <a:rPr lang="en" sz="1700"/>
              <a:t>specific</a:t>
            </a:r>
            <a:r>
              <a:rPr lang="en" sz="1700"/>
              <a:t> to Black women, Crenshaw’s theory also stands to explain the specific challenges that people experience </a:t>
            </a:r>
            <a:r>
              <a:rPr b="1" lang="en" sz="1700"/>
              <a:t>across multiple axes of identity </a:t>
            </a:r>
            <a:r>
              <a:rPr lang="en" sz="1700"/>
              <a:t>i.e., </a:t>
            </a:r>
            <a:r>
              <a:rPr lang="en" sz="1700"/>
              <a:t>when they are Black or non-white, </a:t>
            </a:r>
            <a:r>
              <a:rPr i="1" lang="en" sz="1700"/>
              <a:t>and</a:t>
            </a:r>
            <a:r>
              <a:rPr lang="en" sz="1700"/>
              <a:t> non-male, </a:t>
            </a:r>
            <a:r>
              <a:rPr i="1" lang="en" sz="1700"/>
              <a:t>and/or </a:t>
            </a:r>
            <a:r>
              <a:rPr lang="en" sz="1700"/>
              <a:t>otherwise a member of a group facing identity-based discrimination. </a:t>
            </a:r>
            <a:endParaRPr sz="1700"/>
          </a:p>
          <a:p>
            <a:pPr indent="0" lvl="0" marL="0" rtl="0" algn="l">
              <a:spcBef>
                <a:spcPts val="1600"/>
              </a:spcBef>
              <a:spcAft>
                <a:spcPts val="0"/>
              </a:spcAft>
              <a:buNone/>
            </a:pPr>
            <a:r>
              <a:rPr lang="en" sz="1700"/>
              <a:t>The DITI borrows from legal scholar and theorist Kimberlé Williams Crenshaw’s theory of </a:t>
            </a:r>
            <a:r>
              <a:rPr i="1" lang="en" sz="1700"/>
              <a:t>intersectionality</a:t>
            </a:r>
            <a:r>
              <a:rPr lang="en" sz="1700"/>
              <a:t> (1989) to  understand the multiplying impact of data discrimination and algorithmic bias on oppressed persons, and to help consider possibilities for data justice. </a:t>
            </a:r>
            <a:endParaRPr sz="17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4" name="Shape 444"/>
        <p:cNvGrpSpPr/>
        <p:nvPr/>
      </p:nvGrpSpPr>
      <p:grpSpPr>
        <a:xfrm>
          <a:off x="0" y="0"/>
          <a:ext cx="0" cy="0"/>
          <a:chOff x="0" y="0"/>
          <a:chExt cx="0" cy="0"/>
        </a:xfrm>
      </p:grpSpPr>
      <p:sp>
        <p:nvSpPr>
          <p:cNvPr id="445" name="Google Shape;445;p79"/>
          <p:cNvSpPr txBox="1"/>
          <p:nvPr>
            <p:ph type="title"/>
          </p:nvPr>
        </p:nvSpPr>
        <p:spPr>
          <a:xfrm>
            <a:off x="311700" y="156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Considering Intersectionality in Data Justice</a:t>
            </a:r>
            <a:endParaRPr sz="3200"/>
          </a:p>
        </p:txBody>
      </p:sp>
      <p:sp>
        <p:nvSpPr>
          <p:cNvPr id="446" name="Google Shape;446;p79"/>
          <p:cNvSpPr txBox="1"/>
          <p:nvPr>
            <p:ph idx="1" type="body"/>
          </p:nvPr>
        </p:nvSpPr>
        <p:spPr>
          <a:xfrm>
            <a:off x="311700" y="791625"/>
            <a:ext cx="8520600" cy="3802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2100"/>
              <a:t>A range of interacting and overlapping identity characteristics</a:t>
            </a:r>
            <a:r>
              <a:rPr lang="en" sz="2100"/>
              <a:t> (e.g., </a:t>
            </a:r>
            <a:r>
              <a:rPr i="1" lang="en" sz="2100"/>
              <a:t>race, ethnicity, religion, gender, location, nationality, socio-economic status, etc.</a:t>
            </a:r>
            <a:r>
              <a:rPr lang="en" sz="2100"/>
              <a:t>) </a:t>
            </a:r>
            <a:r>
              <a:rPr b="1" lang="en" sz="2100"/>
              <a:t>determine how individuals are made into administrative (institutionally) and legal (as non/citizen) </a:t>
            </a:r>
            <a:r>
              <a:rPr b="1" lang="en" sz="2100"/>
              <a:t>subjects</a:t>
            </a:r>
            <a:r>
              <a:rPr b="1" lang="en" sz="2100"/>
              <a:t> through their data</a:t>
            </a:r>
            <a:r>
              <a:rPr lang="en" sz="2100"/>
              <a:t> and, consequently, </a:t>
            </a:r>
            <a:r>
              <a:rPr b="1" lang="en" sz="2100"/>
              <a:t>how data can be used to act upon and against them</a:t>
            </a:r>
            <a:r>
              <a:rPr lang="en" sz="2100"/>
              <a:t> by policymakers, commercial firms, and other entities. </a:t>
            </a:r>
            <a:endParaRPr sz="2100"/>
          </a:p>
          <a:p>
            <a:pPr indent="0" lvl="0" marL="0" rtl="0" algn="l">
              <a:lnSpc>
                <a:spcPct val="110000"/>
              </a:lnSpc>
              <a:spcBef>
                <a:spcPts val="0"/>
              </a:spcBef>
              <a:spcAft>
                <a:spcPts val="0"/>
              </a:spcAft>
              <a:buNone/>
            </a:pPr>
            <a:r>
              <a:t/>
            </a:r>
            <a:endParaRPr sz="2100"/>
          </a:p>
          <a:p>
            <a:pPr indent="0" lvl="0" marL="0" rtl="0" algn="l">
              <a:lnSpc>
                <a:spcPct val="100000"/>
              </a:lnSpc>
              <a:spcBef>
                <a:spcPts val="0"/>
              </a:spcBef>
              <a:spcAft>
                <a:spcPts val="0"/>
              </a:spcAft>
              <a:buClr>
                <a:srgbClr val="000000"/>
              </a:buClr>
              <a:buSzPts val="1200"/>
              <a:buFont typeface="Calibri"/>
              <a:buNone/>
            </a:pPr>
            <a:r>
              <a:rPr lang="en" sz="2100"/>
              <a:t>D</a:t>
            </a:r>
            <a:r>
              <a:rPr lang="en" sz="2100"/>
              <a:t>epending on the various identities a person inhabits–especially for with regard to race, gender, and sexuality–</a:t>
            </a:r>
            <a:r>
              <a:rPr b="1" lang="en" sz="2100"/>
              <a:t>t</a:t>
            </a:r>
            <a:r>
              <a:rPr b="1" lang="en" sz="2100"/>
              <a:t>he likelihood of and frequency by which someone identified as a target of surveillance multiplies. </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50" name="Shape 450"/>
        <p:cNvGrpSpPr/>
        <p:nvPr/>
      </p:nvGrpSpPr>
      <p:grpSpPr>
        <a:xfrm>
          <a:off x="0" y="0"/>
          <a:ext cx="0" cy="0"/>
          <a:chOff x="0" y="0"/>
          <a:chExt cx="0" cy="0"/>
        </a:xfrm>
      </p:grpSpPr>
      <p:sp>
        <p:nvSpPr>
          <p:cNvPr id="451" name="Google Shape;451;p80"/>
          <p:cNvSpPr txBox="1"/>
          <p:nvPr>
            <p:ph type="title"/>
          </p:nvPr>
        </p:nvSpPr>
        <p:spPr>
          <a:xfrm>
            <a:off x="1078500" y="266125"/>
            <a:ext cx="6987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A </a:t>
            </a:r>
            <a:r>
              <a:rPr lang="en"/>
              <a:t>Data Justice </a:t>
            </a:r>
            <a:r>
              <a:rPr b="0" lang="en"/>
              <a:t>Example from the Boston Area Research Initiative (BARI)</a:t>
            </a:r>
            <a:endParaRPr b="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5" name="Shape 455"/>
        <p:cNvGrpSpPr/>
        <p:nvPr/>
      </p:nvGrpSpPr>
      <p:grpSpPr>
        <a:xfrm>
          <a:off x="0" y="0"/>
          <a:ext cx="0" cy="0"/>
          <a:chOff x="0" y="0"/>
          <a:chExt cx="0" cy="0"/>
        </a:xfrm>
      </p:grpSpPr>
      <p:sp>
        <p:nvSpPr>
          <p:cNvPr id="456" name="Google Shape;456;p8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BARI’s Statement on Data Justice:</a:t>
            </a:r>
            <a:endParaRPr/>
          </a:p>
        </p:txBody>
      </p:sp>
      <p:sp>
        <p:nvSpPr>
          <p:cNvPr id="457" name="Google Shape;457;p8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1600"/>
              </a:spcBef>
              <a:spcAft>
                <a:spcPts val="1600"/>
              </a:spcAft>
              <a:buNone/>
            </a:pPr>
            <a:r>
              <a:t/>
            </a:r>
            <a:endParaRPr/>
          </a:p>
        </p:txBody>
      </p:sp>
      <p:pic>
        <p:nvPicPr>
          <p:cNvPr id="458" name="Google Shape;458;p81"/>
          <p:cNvPicPr preferRelativeResize="0"/>
          <p:nvPr/>
        </p:nvPicPr>
        <p:blipFill>
          <a:blip r:embed="rId3">
            <a:alphaModFix/>
          </a:blip>
          <a:stretch>
            <a:fillRect/>
          </a:stretch>
        </p:blipFill>
        <p:spPr>
          <a:xfrm>
            <a:off x="610050" y="1028575"/>
            <a:ext cx="7923896" cy="3416400"/>
          </a:xfrm>
          <a:prstGeom prst="rect">
            <a:avLst/>
          </a:prstGeom>
          <a:noFill/>
          <a:ln>
            <a:noFill/>
          </a:ln>
        </p:spPr>
      </p:pic>
      <p:sp>
        <p:nvSpPr>
          <p:cNvPr id="459" name="Google Shape;459;p81"/>
          <p:cNvSpPr txBox="1"/>
          <p:nvPr/>
        </p:nvSpPr>
        <p:spPr>
          <a:xfrm>
            <a:off x="202425" y="1501200"/>
            <a:ext cx="4816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400" u="sng">
                <a:solidFill>
                  <a:schemeClr val="lt1"/>
                </a:solidFill>
                <a:latin typeface="Cambria"/>
                <a:ea typeface="Cambria"/>
                <a:cs typeface="Cambria"/>
                <a:sym typeface="Cambria"/>
                <a:hlinkClick r:id="rId4">
                  <a:extLst>
                    <a:ext uri="{A12FA001-AC4F-418D-AE19-62706E023703}">
                      <ahyp:hlinkClr val="tx"/>
                    </a:ext>
                  </a:extLst>
                </a:hlinkClick>
              </a:rPr>
              <a:t>BARI’s Data Justice Statement</a:t>
            </a:r>
            <a:endParaRPr>
              <a:solidFill>
                <a:schemeClr val="lt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3" name="Shape 463"/>
        <p:cNvGrpSpPr/>
        <p:nvPr/>
      </p:nvGrpSpPr>
      <p:grpSpPr>
        <a:xfrm>
          <a:off x="0" y="0"/>
          <a:ext cx="0" cy="0"/>
          <a:chOff x="0" y="0"/>
          <a:chExt cx="0" cy="0"/>
        </a:xfrm>
      </p:grpSpPr>
      <p:pic>
        <p:nvPicPr>
          <p:cNvPr id="464" name="Google Shape;464;p82"/>
          <p:cNvPicPr preferRelativeResize="0"/>
          <p:nvPr/>
        </p:nvPicPr>
        <p:blipFill>
          <a:blip r:embed="rId3">
            <a:alphaModFix/>
          </a:blip>
          <a:stretch>
            <a:fillRect/>
          </a:stretch>
        </p:blipFill>
        <p:spPr>
          <a:xfrm>
            <a:off x="2073100" y="340425"/>
            <a:ext cx="4997788" cy="4235799"/>
          </a:xfrm>
          <a:prstGeom prst="rect">
            <a:avLst/>
          </a:prstGeom>
          <a:noFill/>
          <a:ln>
            <a:noFill/>
          </a:ln>
        </p:spPr>
      </p:pic>
      <p:sp>
        <p:nvSpPr>
          <p:cNvPr id="465" name="Google Shape;465;p82"/>
          <p:cNvSpPr txBox="1"/>
          <p:nvPr>
            <p:ph type="title"/>
          </p:nvPr>
        </p:nvSpPr>
        <p:spPr>
          <a:xfrm>
            <a:off x="2848650" y="0"/>
            <a:ext cx="3446700" cy="5727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t>The Data Cycle: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9" name="Shape 469"/>
        <p:cNvGrpSpPr/>
        <p:nvPr/>
      </p:nvGrpSpPr>
      <p:grpSpPr>
        <a:xfrm>
          <a:off x="0" y="0"/>
          <a:ext cx="0" cy="0"/>
          <a:chOff x="0" y="0"/>
          <a:chExt cx="0" cy="0"/>
        </a:xfrm>
      </p:grpSpPr>
      <p:sp>
        <p:nvSpPr>
          <p:cNvPr id="470" name="Google Shape;470;p8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BARI’s Statement on Data Justice</a:t>
            </a:r>
            <a:endParaRPr/>
          </a:p>
        </p:txBody>
      </p:sp>
      <p:sp>
        <p:nvSpPr>
          <p:cNvPr id="471" name="Google Shape;471;p83"/>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1600"/>
              </a:spcBef>
              <a:spcAft>
                <a:spcPts val="1600"/>
              </a:spcAft>
              <a:buNone/>
            </a:pPr>
            <a:r>
              <a:t/>
            </a:r>
            <a:endParaRPr/>
          </a:p>
        </p:txBody>
      </p:sp>
      <p:sp>
        <p:nvSpPr>
          <p:cNvPr id="472" name="Google Shape;472;p83"/>
          <p:cNvSpPr txBox="1"/>
          <p:nvPr/>
        </p:nvSpPr>
        <p:spPr>
          <a:xfrm>
            <a:off x="311700" y="1028575"/>
            <a:ext cx="8520600" cy="269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11111"/>
                </a:solidFill>
                <a:latin typeface="Times New Roman"/>
                <a:ea typeface="Times New Roman"/>
                <a:cs typeface="Times New Roman"/>
                <a:sym typeface="Times New Roman"/>
              </a:rPr>
              <a:t>Examine the following excerpts from </a:t>
            </a:r>
            <a:endParaRPr sz="1200">
              <a:solidFill>
                <a:srgbClr val="111111"/>
              </a:solidFill>
              <a:latin typeface="Times New Roman"/>
              <a:ea typeface="Times New Roman"/>
              <a:cs typeface="Times New Roman"/>
              <a:sym typeface="Times New Roman"/>
            </a:endParaRPr>
          </a:p>
          <a:p>
            <a:pPr indent="-304800" lvl="0" marL="457200" rtl="0" algn="just">
              <a:lnSpc>
                <a:spcPct val="115000"/>
              </a:lnSpc>
              <a:spcBef>
                <a:spcPts val="1600"/>
              </a:spcBef>
              <a:spcAft>
                <a:spcPts val="0"/>
              </a:spcAft>
              <a:buClr>
                <a:srgbClr val="111111"/>
              </a:buClr>
              <a:buSzPts val="1200"/>
              <a:buFont typeface="Times New Roman"/>
              <a:buChar char="●"/>
            </a:pPr>
            <a:r>
              <a:rPr lang="en" sz="1200">
                <a:solidFill>
                  <a:srgbClr val="111111"/>
                </a:solidFill>
                <a:latin typeface="Times New Roman"/>
                <a:ea typeface="Times New Roman"/>
                <a:cs typeface="Times New Roman"/>
                <a:sym typeface="Times New Roman"/>
              </a:rPr>
              <a:t>Data is for all, thus the data accessibility and employment should be inclusive, representative and serve for every voice.  </a:t>
            </a:r>
            <a:endParaRPr sz="1200">
              <a:solidFill>
                <a:srgbClr val="111111"/>
              </a:solidFill>
              <a:latin typeface="Times New Roman"/>
              <a:ea typeface="Times New Roman"/>
              <a:cs typeface="Times New Roman"/>
              <a:sym typeface="Times New Roman"/>
            </a:endParaRPr>
          </a:p>
          <a:p>
            <a:pPr indent="-304800" lvl="0" marL="914400" rtl="0" algn="just">
              <a:lnSpc>
                <a:spcPct val="115000"/>
              </a:lnSpc>
              <a:spcBef>
                <a:spcPts val="0"/>
              </a:spcBef>
              <a:spcAft>
                <a:spcPts val="0"/>
              </a:spcAft>
              <a:buClr>
                <a:srgbClr val="111111"/>
              </a:buClr>
              <a:buSzPts val="1200"/>
              <a:buFont typeface="Times New Roman"/>
              <a:buAutoNum type="arabicParenR"/>
            </a:pPr>
            <a:r>
              <a:rPr lang="en" sz="1200">
                <a:solidFill>
                  <a:srgbClr val="111111"/>
                </a:solidFill>
                <a:latin typeface="Times New Roman"/>
                <a:ea typeface="Times New Roman"/>
                <a:cs typeface="Times New Roman"/>
                <a:sym typeface="Times New Roman"/>
              </a:rPr>
              <a:t>data training targeted contents: we provide training on how to engage with data (including data analysis and data visualization) for </a:t>
            </a:r>
            <a:r>
              <a:rPr i="1" lang="en" sz="1200">
                <a:solidFill>
                  <a:srgbClr val="111111"/>
                </a:solidFill>
                <a:latin typeface="Times New Roman"/>
                <a:ea typeface="Times New Roman"/>
                <a:cs typeface="Times New Roman"/>
                <a:sym typeface="Times New Roman"/>
              </a:rPr>
              <a:t>all</a:t>
            </a:r>
            <a:r>
              <a:rPr lang="en" sz="1200">
                <a:solidFill>
                  <a:srgbClr val="111111"/>
                </a:solidFill>
                <a:latin typeface="Times New Roman"/>
                <a:ea typeface="Times New Roman"/>
                <a:cs typeface="Times New Roman"/>
                <a:sym typeface="Times New Roman"/>
              </a:rPr>
              <a:t> potential users through an intersectional approach  </a:t>
            </a:r>
            <a:endParaRPr sz="1200">
              <a:solidFill>
                <a:srgbClr val="11111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111111"/>
              </a:buClr>
              <a:buSzPts val="1200"/>
              <a:buFont typeface="Times New Roman"/>
              <a:buChar char="●"/>
            </a:pPr>
            <a:r>
              <a:rPr lang="en" sz="1200">
                <a:solidFill>
                  <a:srgbClr val="111111"/>
                </a:solidFill>
                <a:latin typeface="Times New Roman"/>
                <a:ea typeface="Times New Roman"/>
                <a:cs typeface="Times New Roman"/>
                <a:sym typeface="Times New Roman"/>
              </a:rPr>
              <a:t>Transparency in acknowledging the strengths and weaknesses of naturally occurring data (seeing the holes) and communicating effectively about methods and limitations.</a:t>
            </a:r>
            <a:endParaRPr sz="1200">
              <a:solidFill>
                <a:srgbClr val="11111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rgbClr val="11111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i="1" lang="en" sz="1200">
                <a:solidFill>
                  <a:srgbClr val="111111"/>
                </a:solidFill>
                <a:latin typeface="Cambria"/>
                <a:ea typeface="Cambria"/>
                <a:cs typeface="Cambria"/>
                <a:sym typeface="Cambria"/>
              </a:rPr>
              <a:t>Discussion question: </a:t>
            </a:r>
            <a:endParaRPr i="1" sz="1200">
              <a:solidFill>
                <a:srgbClr val="111111"/>
              </a:solidFill>
              <a:latin typeface="Cambria"/>
              <a:ea typeface="Cambria"/>
              <a:cs typeface="Cambria"/>
              <a:sym typeface="Cambria"/>
            </a:endParaRPr>
          </a:p>
          <a:p>
            <a:pPr indent="0" lvl="0" marL="0" rtl="0" algn="just">
              <a:lnSpc>
                <a:spcPct val="115000"/>
              </a:lnSpc>
              <a:spcBef>
                <a:spcPts val="0"/>
              </a:spcBef>
              <a:spcAft>
                <a:spcPts val="0"/>
              </a:spcAft>
              <a:buNone/>
            </a:pPr>
            <a:r>
              <a:rPr lang="en" sz="1200">
                <a:solidFill>
                  <a:srgbClr val="111111"/>
                </a:solidFill>
                <a:latin typeface="Cambria"/>
                <a:ea typeface="Cambria"/>
                <a:cs typeface="Cambria"/>
                <a:sym typeface="Cambria"/>
              </a:rPr>
              <a:t>Imagine, you just scraped Airbnb dataset from websites: </a:t>
            </a:r>
            <a:endParaRPr sz="1200">
              <a:solidFill>
                <a:srgbClr val="111111"/>
              </a:solidFill>
              <a:latin typeface="Cambria"/>
              <a:ea typeface="Cambria"/>
              <a:cs typeface="Cambria"/>
              <a:sym typeface="Cambria"/>
            </a:endParaRPr>
          </a:p>
          <a:p>
            <a:pPr indent="0" lvl="0" marL="0" rtl="0" algn="just">
              <a:lnSpc>
                <a:spcPct val="115000"/>
              </a:lnSpc>
              <a:spcBef>
                <a:spcPts val="0"/>
              </a:spcBef>
              <a:spcAft>
                <a:spcPts val="0"/>
              </a:spcAft>
              <a:buNone/>
            </a:pPr>
            <a:r>
              <a:rPr lang="en" sz="1200">
                <a:solidFill>
                  <a:srgbClr val="111111"/>
                </a:solidFill>
                <a:latin typeface="Cambria"/>
                <a:ea typeface="Cambria"/>
                <a:cs typeface="Cambria"/>
                <a:sym typeface="Cambria"/>
              </a:rPr>
              <a:t>How will you clean the datasets?</a:t>
            </a:r>
            <a:r>
              <a:rPr lang="en" sz="1200">
                <a:solidFill>
                  <a:srgbClr val="111111"/>
                </a:solidFill>
                <a:highlight>
                  <a:schemeClr val="lt2"/>
                </a:highlight>
                <a:latin typeface="Cambria"/>
                <a:ea typeface="Cambria"/>
                <a:cs typeface="Cambria"/>
                <a:sym typeface="Cambria"/>
              </a:rPr>
              <a:t> </a:t>
            </a:r>
            <a:endParaRPr sz="1200">
              <a:solidFill>
                <a:srgbClr val="111111"/>
              </a:solidFill>
              <a:highlight>
                <a:schemeClr val="lt2"/>
              </a:highlight>
              <a:latin typeface="Cambria"/>
              <a:ea typeface="Cambria"/>
              <a:cs typeface="Cambria"/>
              <a:sym typeface="Cambria"/>
            </a:endParaRPr>
          </a:p>
          <a:p>
            <a:pPr indent="0" lvl="0" marL="0" rtl="0" algn="just">
              <a:lnSpc>
                <a:spcPct val="115000"/>
              </a:lnSpc>
              <a:spcBef>
                <a:spcPts val="0"/>
              </a:spcBef>
              <a:spcAft>
                <a:spcPts val="0"/>
              </a:spcAft>
              <a:buNone/>
            </a:pPr>
            <a:r>
              <a:rPr lang="en" sz="1200">
                <a:solidFill>
                  <a:srgbClr val="111111"/>
                </a:solidFill>
                <a:latin typeface="Cambria"/>
                <a:ea typeface="Cambria"/>
                <a:cs typeface="Cambria"/>
                <a:sym typeface="Cambria"/>
              </a:rPr>
              <a:t>How will you communicate the limitation of the research? </a:t>
            </a:r>
            <a:endParaRPr sz="1200">
              <a:solidFill>
                <a:srgbClr val="111111"/>
              </a:solidFill>
              <a:latin typeface="Cambria"/>
              <a:ea typeface="Cambria"/>
              <a:cs typeface="Cambria"/>
              <a:sym typeface="Cambr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6" name="Shape 476"/>
        <p:cNvGrpSpPr/>
        <p:nvPr/>
      </p:nvGrpSpPr>
      <p:grpSpPr>
        <a:xfrm>
          <a:off x="0" y="0"/>
          <a:ext cx="0" cy="0"/>
          <a:chOff x="0" y="0"/>
          <a:chExt cx="0" cy="0"/>
        </a:xfrm>
      </p:grpSpPr>
      <p:sp>
        <p:nvSpPr>
          <p:cNvPr id="477" name="Google Shape;477;p8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78" name="Google Shape;478;p84"/>
          <p:cNvPicPr preferRelativeResize="0"/>
          <p:nvPr/>
        </p:nvPicPr>
        <p:blipFill>
          <a:blip r:embed="rId3">
            <a:alphaModFix/>
          </a:blip>
          <a:stretch>
            <a:fillRect/>
          </a:stretch>
        </p:blipFill>
        <p:spPr>
          <a:xfrm>
            <a:off x="583100" y="563775"/>
            <a:ext cx="7583749" cy="3843124"/>
          </a:xfrm>
          <a:prstGeom prst="rect">
            <a:avLst/>
          </a:prstGeom>
          <a:noFill/>
          <a:ln>
            <a:noFill/>
          </a:ln>
        </p:spPr>
      </p:pic>
      <p:sp>
        <p:nvSpPr>
          <p:cNvPr id="479" name="Google Shape;479;p84"/>
          <p:cNvSpPr txBox="1"/>
          <p:nvPr>
            <p:ph type="title"/>
          </p:nvPr>
        </p:nvSpPr>
        <p:spPr>
          <a:xfrm>
            <a:off x="311700" y="-9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An Example from BARI: Boston 911 Data</a:t>
            </a:r>
            <a:endParaRPr sz="3500"/>
          </a:p>
        </p:txBody>
      </p:sp>
      <p:sp>
        <p:nvSpPr>
          <p:cNvPr id="480" name="Google Shape;480;p84"/>
          <p:cNvSpPr txBox="1"/>
          <p:nvPr/>
        </p:nvSpPr>
        <p:spPr>
          <a:xfrm>
            <a:off x="3227100" y="3869000"/>
            <a:ext cx="591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mbria"/>
                <a:ea typeface="Cambria"/>
                <a:cs typeface="Cambria"/>
                <a:sym typeface="Cambria"/>
              </a:rPr>
              <a:t>Use this </a:t>
            </a:r>
            <a:r>
              <a:rPr b="1" lang="en" sz="1800" u="sng">
                <a:solidFill>
                  <a:schemeClr val="hlink"/>
                </a:solidFill>
                <a:latin typeface="Cambria"/>
                <a:ea typeface="Cambria"/>
                <a:cs typeface="Cambria"/>
                <a:sym typeface="Cambria"/>
                <a:hlinkClick r:id="rId4"/>
              </a:rPr>
              <a:t>link</a:t>
            </a:r>
            <a:r>
              <a:rPr b="1" lang="en" sz="1800">
                <a:latin typeface="Cambria"/>
                <a:ea typeface="Cambria"/>
                <a:cs typeface="Cambria"/>
                <a:sym typeface="Cambria"/>
              </a:rPr>
              <a:t> to explore the interactive map</a:t>
            </a:r>
            <a:endParaRPr b="1" sz="2100">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484" name="Shape 484"/>
        <p:cNvGrpSpPr/>
        <p:nvPr/>
      </p:nvGrpSpPr>
      <p:grpSpPr>
        <a:xfrm>
          <a:off x="0" y="0"/>
          <a:ext cx="0" cy="0"/>
          <a:chOff x="0" y="0"/>
          <a:chExt cx="0" cy="0"/>
        </a:xfrm>
      </p:grpSpPr>
      <p:sp>
        <p:nvSpPr>
          <p:cNvPr id="485" name="Google Shape;485;p85"/>
          <p:cNvSpPr txBox="1"/>
          <p:nvPr>
            <p:ph type="title"/>
          </p:nvPr>
        </p:nvSpPr>
        <p:spPr>
          <a:xfrm>
            <a:off x="1209000" y="328525"/>
            <a:ext cx="6726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Class Activity: </a:t>
            </a:r>
            <a:r>
              <a:rPr lang="en" sz="4000"/>
              <a:t>Northeastern’s COVID-19 Research - Data Collection and Consent </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1"/>
          <p:cNvSpPr txBox="1"/>
          <p:nvPr>
            <p:ph type="title"/>
          </p:nvPr>
        </p:nvSpPr>
        <p:spPr>
          <a:xfrm>
            <a:off x="311700" y="1549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Defining “Big Data”</a:t>
            </a:r>
            <a:endParaRPr/>
          </a:p>
          <a:p>
            <a:pPr indent="0" lvl="0" marL="0" rtl="0" algn="l">
              <a:lnSpc>
                <a:spcPct val="100000"/>
              </a:lnSpc>
              <a:spcBef>
                <a:spcPts val="0"/>
              </a:spcBef>
              <a:spcAft>
                <a:spcPts val="0"/>
              </a:spcAft>
              <a:buSzPts val="3600"/>
              <a:buNone/>
            </a:pPr>
            <a:r>
              <a:t/>
            </a:r>
            <a:endParaRPr/>
          </a:p>
        </p:txBody>
      </p:sp>
      <p:sp>
        <p:nvSpPr>
          <p:cNvPr id="182" name="Google Shape;182;p41"/>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Companies, governments, and other groups </a:t>
            </a:r>
            <a:r>
              <a:rPr b="1" lang="en" sz="2000"/>
              <a:t>collect vast amounts of data from vast numbers of users </a:t>
            </a:r>
            <a:r>
              <a:rPr lang="en" sz="2000"/>
              <a:t>and analyze that data quickly for a variety of  purposes, including advertising, marketing, surveillance, building consumer/political profiles, etc. </a:t>
            </a:r>
            <a:endParaRPr sz="2000"/>
          </a:p>
          <a:p>
            <a:pPr indent="0" lvl="0" marL="0" rtl="0" algn="l">
              <a:spcBef>
                <a:spcPts val="1600"/>
              </a:spcBef>
              <a:spcAft>
                <a:spcPts val="0"/>
              </a:spcAft>
              <a:buNone/>
            </a:pPr>
            <a:r>
              <a:rPr b="1" lang="en" sz="2000"/>
              <a:t>The goal of big data is to predict individual user behavior based on patterns from the user as well as patterns from “similar” users</a:t>
            </a:r>
            <a:r>
              <a:rPr lang="en" sz="2000"/>
              <a:t> (based on demographic information, behavioral patterns, etc).</a:t>
            </a:r>
            <a:endParaRPr sz="2000"/>
          </a:p>
          <a:p>
            <a:pPr indent="0" lvl="0" marL="0" rtl="0" algn="l">
              <a:spcBef>
                <a:spcPts val="1600"/>
              </a:spcBef>
              <a:spcAft>
                <a:spcPts val="1600"/>
              </a:spcAft>
              <a:buNone/>
            </a:pPr>
            <a:r>
              <a:rPr lang="en" sz="2000"/>
              <a:t>We’re living in an era of  “surveillance capitalism” — </a:t>
            </a:r>
            <a:r>
              <a:rPr b="1" lang="en" sz="2000"/>
              <a:t>our </a:t>
            </a:r>
            <a:r>
              <a:rPr b="1" i="1" lang="en" sz="2000"/>
              <a:t>information</a:t>
            </a:r>
            <a:r>
              <a:rPr b="1" lang="en" sz="2000"/>
              <a:t> can be considered a valuable </a:t>
            </a:r>
            <a:r>
              <a:rPr b="1" i="1" lang="en" sz="2000"/>
              <a:t>product</a:t>
            </a:r>
            <a:r>
              <a:rPr b="1" lang="en" sz="2000"/>
              <a:t>.</a:t>
            </a:r>
            <a:r>
              <a:rPr lang="en" sz="2000"/>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489" name="Shape 489"/>
        <p:cNvGrpSpPr/>
        <p:nvPr/>
      </p:nvGrpSpPr>
      <p:grpSpPr>
        <a:xfrm>
          <a:off x="0" y="0"/>
          <a:ext cx="0" cy="0"/>
          <a:chOff x="0" y="0"/>
          <a:chExt cx="0" cy="0"/>
        </a:xfrm>
      </p:grpSpPr>
      <p:sp>
        <p:nvSpPr>
          <p:cNvPr id="490" name="Google Shape;490;p86"/>
          <p:cNvSpPr txBox="1"/>
          <p:nvPr>
            <p:ph idx="1" type="body"/>
          </p:nvPr>
        </p:nvSpPr>
        <p:spPr>
          <a:xfrm>
            <a:off x="311700" y="1221950"/>
            <a:ext cx="8520600" cy="1570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Northeastern runs a testing program, which it tries to connect with research initiatives</a:t>
            </a:r>
            <a:endParaRPr b="1" sz="1500"/>
          </a:p>
          <a:p>
            <a:pPr indent="-323850" lvl="0" marL="457200" rtl="0" algn="l">
              <a:spcBef>
                <a:spcPts val="0"/>
              </a:spcBef>
              <a:spcAft>
                <a:spcPts val="0"/>
              </a:spcAft>
              <a:buSzPts val="1500"/>
              <a:buChar char="●"/>
            </a:pPr>
            <a:r>
              <a:rPr lang="en" sz="1500"/>
              <a:t>The research project is called </a:t>
            </a:r>
            <a:r>
              <a:rPr b="1" lang="en" sz="1500"/>
              <a:t>“Northeastern University COVID-19 Testing Research Registry &amp; Repository,”</a:t>
            </a:r>
            <a:r>
              <a:rPr lang="en" sz="1500"/>
              <a:t> and the lead researchers are Jared Auclair, PhD. and Spencer Pruitt, PhD. from the Department of Biotechnology &amp; Bioinformatic, College of Science; ITS.  The research is sponsored by Northeastern University.</a:t>
            </a:r>
            <a:endParaRPr sz="1500"/>
          </a:p>
          <a:p>
            <a:pPr indent="-323850" lvl="0" marL="457200" rtl="0" algn="l">
              <a:spcBef>
                <a:spcPts val="0"/>
              </a:spcBef>
              <a:spcAft>
                <a:spcPts val="0"/>
              </a:spcAft>
              <a:buSzPts val="1500"/>
              <a:buChar char="●"/>
            </a:pPr>
            <a:r>
              <a:rPr b="1" lang="en" sz="1500"/>
              <a:t>In order to collect data for research, the researchers have provided a </a:t>
            </a:r>
            <a:r>
              <a:rPr b="1" lang="en" sz="1500" u="sng">
                <a:solidFill>
                  <a:schemeClr val="hlink"/>
                </a:solidFill>
                <a:hlinkClick r:id="rId3"/>
              </a:rPr>
              <a:t>consent form</a:t>
            </a:r>
            <a:r>
              <a:rPr b="1" lang="en" sz="1500"/>
              <a:t>—</a:t>
            </a:r>
            <a:r>
              <a:rPr b="1" lang="en" sz="1500"/>
              <a:t>let’s examine some language from the form, and then discuss!</a:t>
            </a:r>
            <a:endParaRPr b="1" sz="1500"/>
          </a:p>
        </p:txBody>
      </p:sp>
      <p:sp>
        <p:nvSpPr>
          <p:cNvPr id="491" name="Google Shape;491;p86"/>
          <p:cNvSpPr txBox="1"/>
          <p:nvPr>
            <p:ph type="title"/>
          </p:nvPr>
        </p:nvSpPr>
        <p:spPr>
          <a:xfrm>
            <a:off x="0" y="1017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Northeastern’s COVID-19 Research: </a:t>
            </a:r>
            <a:endParaRPr sz="3100"/>
          </a:p>
          <a:p>
            <a:pPr indent="0" lvl="0" marL="0" rtl="0" algn="ctr">
              <a:spcBef>
                <a:spcPts val="0"/>
              </a:spcBef>
              <a:spcAft>
                <a:spcPts val="0"/>
              </a:spcAft>
              <a:buNone/>
            </a:pPr>
            <a:r>
              <a:rPr lang="en" sz="3100"/>
              <a:t>Consent Form Analysis</a:t>
            </a:r>
            <a:endParaRPr sz="3100"/>
          </a:p>
        </p:txBody>
      </p:sp>
      <p:pic>
        <p:nvPicPr>
          <p:cNvPr id="492" name="Google Shape;492;p86"/>
          <p:cNvPicPr preferRelativeResize="0"/>
          <p:nvPr/>
        </p:nvPicPr>
        <p:blipFill>
          <a:blip r:embed="rId4">
            <a:alphaModFix/>
          </a:blip>
          <a:stretch>
            <a:fillRect/>
          </a:stretch>
        </p:blipFill>
        <p:spPr>
          <a:xfrm>
            <a:off x="2334400" y="3230850"/>
            <a:ext cx="4475200" cy="1262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selections</a:t>
            </a:r>
            <a:r>
              <a:rPr lang="en"/>
              <a:t> from the consent form</a:t>
            </a:r>
            <a:endParaRPr/>
          </a:p>
        </p:txBody>
      </p:sp>
      <p:sp>
        <p:nvSpPr>
          <p:cNvPr id="498" name="Google Shape;498;p87"/>
          <p:cNvSpPr txBox="1"/>
          <p:nvPr>
            <p:ph idx="1" type="body"/>
          </p:nvPr>
        </p:nvSpPr>
        <p:spPr>
          <a:xfrm>
            <a:off x="0" y="1028575"/>
            <a:ext cx="91440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project for which the consent is given: “Northeastern University COVID-19 Testing - Research Registry &amp; Repository”</a:t>
            </a:r>
            <a:endParaRPr sz="1300"/>
          </a:p>
          <a:p>
            <a:pPr indent="-311150" lvl="0" marL="457200" rtl="0" algn="l">
              <a:spcBef>
                <a:spcPts val="1000"/>
              </a:spcBef>
              <a:spcAft>
                <a:spcPts val="0"/>
              </a:spcAft>
              <a:buSzPts val="1300"/>
              <a:buChar char="●"/>
            </a:pPr>
            <a:r>
              <a:rPr lang="en" sz="1300"/>
              <a:t>"We do not know in advance what specific research projects will request use of your information or biospecimens. Future research studies may involve testing, diagnosis, prediction, prevention, treatments; genetic and genomic studies, including whole genome sequencing of SARS-CoV2; analyses for public health officials and social, scientific and medical research."</a:t>
            </a:r>
            <a:endParaRPr sz="1300"/>
          </a:p>
          <a:p>
            <a:pPr indent="-311150" lvl="0" marL="457200" rtl="0" algn="l">
              <a:spcBef>
                <a:spcPts val="1000"/>
              </a:spcBef>
              <a:spcAft>
                <a:spcPts val="0"/>
              </a:spcAft>
              <a:buSzPts val="1300"/>
              <a:buChar char="●"/>
            </a:pPr>
            <a:r>
              <a:rPr lang="en" sz="1300"/>
              <a:t>"Your materials and data may be used by Northeastern faculty and investigators and their research collaborators; Northeastern University research collaborators may include investigators from other universities, research institutions, industry, non-profit foundations and public health agencies."</a:t>
            </a:r>
            <a:endParaRPr sz="1300"/>
          </a:p>
          <a:p>
            <a:pPr indent="-311150" lvl="0" marL="457200" rtl="0" algn="l">
              <a:spcBef>
                <a:spcPts val="1000"/>
              </a:spcBef>
              <a:spcAft>
                <a:spcPts val="0"/>
              </a:spcAft>
              <a:buSzPts val="1300"/>
              <a:buChar char="●"/>
            </a:pPr>
            <a:r>
              <a:rPr lang="en" sz="1300"/>
              <a:t>Your consent to participate in the registry and repository allows Northeastern to share your data and samples with researchers anywhere, including those in other countries or working for other academic, medical or research institutions, companies, non-profit foundations and public health agencies."</a:t>
            </a:r>
            <a:endParaRPr sz="1300"/>
          </a:p>
          <a:p>
            <a:pPr indent="-323850" lvl="0" marL="457200" rtl="0" algn="l">
              <a:spcBef>
                <a:spcPts val="1000"/>
              </a:spcBef>
              <a:spcAft>
                <a:spcPts val="0"/>
              </a:spcAft>
              <a:buClr>
                <a:srgbClr val="666666"/>
              </a:buClr>
              <a:buSzPts val="1500"/>
              <a:buChar char="●"/>
            </a:pPr>
            <a:r>
              <a:rPr lang="en" sz="1300">
                <a:solidFill>
                  <a:srgbClr val="666666"/>
                </a:solidFill>
              </a:rPr>
              <a:t>"Your consent to participate in the registry and repository allows researchers to use your samples and data to study any research question"</a:t>
            </a:r>
            <a:endParaRPr sz="1500">
              <a:solidFill>
                <a:srgbClr val="666666"/>
              </a:solidFill>
            </a:endParaRPr>
          </a:p>
          <a:p>
            <a:pPr indent="0" lvl="0" marL="457200" rtl="0" algn="l">
              <a:spcBef>
                <a:spcPts val="1000"/>
              </a:spcBef>
              <a:spcAft>
                <a:spcPts val="1000"/>
              </a:spcAft>
              <a:buNone/>
            </a:pPr>
            <a:r>
              <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502" name="Shape 502"/>
        <p:cNvGrpSpPr/>
        <p:nvPr/>
      </p:nvGrpSpPr>
      <p:grpSpPr>
        <a:xfrm>
          <a:off x="0" y="0"/>
          <a:ext cx="0" cy="0"/>
          <a:chOff x="0" y="0"/>
          <a:chExt cx="0" cy="0"/>
        </a:xfrm>
      </p:grpSpPr>
      <p:sp>
        <p:nvSpPr>
          <p:cNvPr id="503" name="Google Shape;503;p8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Northeastern and data: discussion</a:t>
            </a:r>
            <a:endParaRPr/>
          </a:p>
        </p:txBody>
      </p:sp>
      <p:sp>
        <p:nvSpPr>
          <p:cNvPr id="504" name="Google Shape;504;p8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How specific are these points on the future usage of data?</a:t>
            </a:r>
            <a:endParaRPr sz="2100"/>
          </a:p>
          <a:p>
            <a:pPr indent="-361950" lvl="0" marL="457200" rtl="0" algn="l">
              <a:spcBef>
                <a:spcPts val="0"/>
              </a:spcBef>
              <a:spcAft>
                <a:spcPts val="0"/>
              </a:spcAft>
              <a:buSzPts val="2100"/>
              <a:buChar char="●"/>
            </a:pPr>
            <a:r>
              <a:rPr lang="en" sz="2100"/>
              <a:t>What are the limitations on what they can do with this data, based on these points?</a:t>
            </a:r>
            <a:endParaRPr sz="2100"/>
          </a:p>
          <a:p>
            <a:pPr indent="-361950" lvl="0" marL="457200" rtl="0" algn="l">
              <a:spcBef>
                <a:spcPts val="0"/>
              </a:spcBef>
              <a:spcAft>
                <a:spcPts val="0"/>
              </a:spcAft>
              <a:buSzPts val="2100"/>
              <a:buChar char="●"/>
            </a:pPr>
            <a:r>
              <a:rPr lang="en" sz="2100"/>
              <a:t>How clear is it how this data will be used? How clear do you think it should be, and why?</a:t>
            </a:r>
            <a:endParaRPr sz="2100"/>
          </a:p>
          <a:p>
            <a:pPr indent="-361950" lvl="0" marL="457200" rtl="0" algn="l">
              <a:spcBef>
                <a:spcPts val="0"/>
              </a:spcBef>
              <a:spcAft>
                <a:spcPts val="0"/>
              </a:spcAft>
              <a:buSzPts val="2100"/>
              <a:buChar char="●"/>
            </a:pPr>
            <a:r>
              <a:rPr lang="en" sz="2100"/>
              <a:t>How clear is it with whom this data will be shared? What could be the purposes of sharing it with companies?</a:t>
            </a:r>
            <a:endParaRPr sz="2100"/>
          </a:p>
          <a:p>
            <a:pPr indent="-361950" lvl="0" marL="457200" rtl="0" algn="l">
              <a:spcBef>
                <a:spcPts val="0"/>
              </a:spcBef>
              <a:spcAft>
                <a:spcPts val="0"/>
              </a:spcAft>
              <a:buSzPts val="2100"/>
              <a:buChar char="●"/>
            </a:pPr>
            <a:r>
              <a:rPr lang="en" sz="2100"/>
              <a:t>What other Northeastern’s data-related practices would you like to critique, and how?</a:t>
            </a:r>
            <a:endParaRPr sz="2100"/>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08" name="Shape 508"/>
        <p:cNvGrpSpPr/>
        <p:nvPr/>
      </p:nvGrpSpPr>
      <p:grpSpPr>
        <a:xfrm>
          <a:off x="0" y="0"/>
          <a:ext cx="0" cy="0"/>
          <a:chOff x="0" y="0"/>
          <a:chExt cx="0" cy="0"/>
        </a:xfrm>
      </p:grpSpPr>
      <p:sp>
        <p:nvSpPr>
          <p:cNvPr id="509" name="Google Shape;509;p89"/>
          <p:cNvSpPr txBox="1"/>
          <p:nvPr>
            <p:ph type="title"/>
          </p:nvPr>
        </p:nvSpPr>
        <p:spPr>
          <a:xfrm>
            <a:off x="490250" y="526350"/>
            <a:ext cx="82281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Activity: </a:t>
            </a:r>
            <a:endParaRPr/>
          </a:p>
          <a:p>
            <a:pPr indent="0" lvl="0" marL="0" rtl="0" algn="ctr">
              <a:spcBef>
                <a:spcPts val="0"/>
              </a:spcBef>
              <a:spcAft>
                <a:spcPts val="0"/>
              </a:spcAft>
              <a:buNone/>
            </a:pPr>
            <a:r>
              <a:rPr lang="en"/>
              <a:t>Algorithms and Bias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13" name="Shape 513"/>
        <p:cNvGrpSpPr/>
        <p:nvPr/>
      </p:nvGrpSpPr>
      <p:grpSpPr>
        <a:xfrm>
          <a:off x="0" y="0"/>
          <a:ext cx="0" cy="0"/>
          <a:chOff x="0" y="0"/>
          <a:chExt cx="0" cy="0"/>
        </a:xfrm>
      </p:grpSpPr>
      <p:sp>
        <p:nvSpPr>
          <p:cNvPr id="514" name="Google Shape;514;p90"/>
          <p:cNvSpPr txBox="1"/>
          <p:nvPr>
            <p:ph type="title"/>
          </p:nvPr>
        </p:nvSpPr>
        <p:spPr>
          <a:xfrm>
            <a:off x="311700" y="237625"/>
            <a:ext cx="85206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Activity: Adopt or Not? </a:t>
            </a:r>
            <a:endParaRPr sz="3500"/>
          </a:p>
        </p:txBody>
      </p:sp>
      <p:sp>
        <p:nvSpPr>
          <p:cNvPr id="515" name="Google Shape;515;p90"/>
          <p:cNvSpPr txBox="1"/>
          <p:nvPr>
            <p:ph idx="1" type="body"/>
          </p:nvPr>
        </p:nvSpPr>
        <p:spPr>
          <a:xfrm>
            <a:off x="311700" y="923925"/>
            <a:ext cx="8520600" cy="26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You all work for an animal adoption agency. You have access to four previous adoption applications and their outcomes. You will use these to decide if the new applicant can adopt a dog or not.</a:t>
            </a:r>
            <a:endParaRPr b="1" sz="2200"/>
          </a:p>
          <a:p>
            <a:pPr indent="0" lvl="0" marL="0" rtl="0" algn="l">
              <a:spcBef>
                <a:spcPts val="1600"/>
              </a:spcBef>
              <a:spcAft>
                <a:spcPts val="0"/>
              </a:spcAft>
              <a:buNone/>
            </a:pPr>
            <a:r>
              <a:rPr lang="en" sz="2200"/>
              <a:t>You will be assigned into small groups for this exercise. Have a group discussion and try to come up with a unified decision. </a:t>
            </a:r>
            <a:endParaRPr b="1" sz="2200"/>
          </a:p>
          <a:p>
            <a:pPr indent="0" lvl="0" marL="0" rtl="0" algn="l">
              <a:spcBef>
                <a:spcPts val="1600"/>
              </a:spcBef>
              <a:spcAft>
                <a:spcPts val="1600"/>
              </a:spcAft>
              <a:buNone/>
            </a:pPr>
            <a:r>
              <a:t/>
            </a:r>
            <a:endParaRPr b="1"/>
          </a:p>
        </p:txBody>
      </p:sp>
      <p:sp>
        <p:nvSpPr>
          <p:cNvPr id="516" name="Google Shape;516;p90"/>
          <p:cNvSpPr txBox="1"/>
          <p:nvPr/>
        </p:nvSpPr>
        <p:spPr>
          <a:xfrm>
            <a:off x="1086600" y="3299125"/>
            <a:ext cx="69708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2400">
                <a:solidFill>
                  <a:schemeClr val="dk2"/>
                </a:solidFill>
                <a:latin typeface="Cambria"/>
                <a:ea typeface="Cambria"/>
                <a:cs typeface="Cambria"/>
                <a:sym typeface="Cambria"/>
              </a:rPr>
              <a:t>Do you think this new applicant should be allowed to adopt a dog? Why or why not? </a:t>
            </a:r>
            <a:endParaRPr>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20" name="Shape 520"/>
        <p:cNvGrpSpPr/>
        <p:nvPr/>
      </p:nvGrpSpPr>
      <p:grpSpPr>
        <a:xfrm>
          <a:off x="0" y="0"/>
          <a:ext cx="0" cy="0"/>
          <a:chOff x="0" y="0"/>
          <a:chExt cx="0" cy="0"/>
        </a:xfrm>
      </p:grpSpPr>
      <p:sp>
        <p:nvSpPr>
          <p:cNvPr id="521" name="Google Shape;521;p9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Discussion: Adopt or Not?</a:t>
            </a:r>
            <a:endParaRPr/>
          </a:p>
        </p:txBody>
      </p:sp>
      <p:sp>
        <p:nvSpPr>
          <p:cNvPr id="522" name="Google Shape;522;p91"/>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Would you ACCEPT or REJECT their application? Why?</a:t>
            </a:r>
            <a:endParaRPr/>
          </a:p>
          <a:p>
            <a:pPr indent="-381000" lvl="0" marL="457200" rtl="0" algn="l">
              <a:spcBef>
                <a:spcPts val="0"/>
              </a:spcBef>
              <a:spcAft>
                <a:spcPts val="0"/>
              </a:spcAft>
              <a:buSzPts val="2400"/>
              <a:buChar char="●"/>
            </a:pPr>
            <a:r>
              <a:rPr lang="en"/>
              <a:t>What questions from the application did you weigh more? Why? </a:t>
            </a:r>
            <a:endParaRPr/>
          </a:p>
          <a:p>
            <a:pPr indent="-381000" lvl="0" marL="457200" rtl="0" algn="l">
              <a:spcBef>
                <a:spcPts val="0"/>
              </a:spcBef>
              <a:spcAft>
                <a:spcPts val="0"/>
              </a:spcAft>
              <a:buSzPts val="2400"/>
              <a:buChar char="●"/>
            </a:pPr>
            <a:r>
              <a:rPr lang="en"/>
              <a:t>What might be some implicit biases in this application form, the process, and in your choices?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26" name="Shape 526"/>
        <p:cNvGrpSpPr/>
        <p:nvPr/>
      </p:nvGrpSpPr>
      <p:grpSpPr>
        <a:xfrm>
          <a:off x="0" y="0"/>
          <a:ext cx="0" cy="0"/>
          <a:chOff x="0" y="0"/>
          <a:chExt cx="0" cy="0"/>
        </a:xfrm>
      </p:grpSpPr>
      <p:sp>
        <p:nvSpPr>
          <p:cNvPr id="527" name="Google Shape;527;p92"/>
          <p:cNvSpPr txBox="1"/>
          <p:nvPr>
            <p:ph type="title"/>
          </p:nvPr>
        </p:nvSpPr>
        <p:spPr>
          <a:xfrm>
            <a:off x="311700" y="11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Adopt or Not? Algorithm</a:t>
            </a:r>
            <a:endParaRPr/>
          </a:p>
        </p:txBody>
      </p:sp>
      <p:sp>
        <p:nvSpPr>
          <p:cNvPr id="528" name="Google Shape;528;p92"/>
          <p:cNvSpPr txBox="1"/>
          <p:nvPr>
            <p:ph idx="1" type="body"/>
          </p:nvPr>
        </p:nvSpPr>
        <p:spPr>
          <a:xfrm>
            <a:off x="311700" y="761675"/>
            <a:ext cx="8520600" cy="3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Algorithms can “read” through data such as these applications, and help us make decisions. Here are some questions to think about when assessing algorithms:</a:t>
            </a:r>
            <a:endParaRPr sz="2300"/>
          </a:p>
          <a:p>
            <a:pPr indent="-349250" lvl="0" marL="457200" rtl="0" algn="l">
              <a:spcBef>
                <a:spcPts val="1600"/>
              </a:spcBef>
              <a:spcAft>
                <a:spcPts val="0"/>
              </a:spcAft>
              <a:buSzPts val="1900"/>
              <a:buChar char="●"/>
            </a:pPr>
            <a:r>
              <a:rPr lang="en" sz="1900"/>
              <a:t>Where might you see these algorithms being used to make decisions? </a:t>
            </a:r>
            <a:r>
              <a:rPr b="1" lang="en" sz="1900"/>
              <a:t>Why</a:t>
            </a:r>
            <a:r>
              <a:rPr lang="en" sz="1900"/>
              <a:t> are they being used? What are they </a:t>
            </a:r>
            <a:r>
              <a:rPr b="1" lang="en" sz="1900"/>
              <a:t>replacing</a:t>
            </a:r>
            <a:r>
              <a:rPr lang="en" sz="1900"/>
              <a:t> or </a:t>
            </a:r>
            <a:r>
              <a:rPr b="1" lang="en" sz="1900"/>
              <a:t>adding onto</a:t>
            </a:r>
            <a:r>
              <a:rPr lang="en" sz="1900"/>
              <a:t>?</a:t>
            </a:r>
            <a:endParaRPr sz="1900"/>
          </a:p>
          <a:p>
            <a:pPr indent="-349250" lvl="0" marL="457200" rtl="0" algn="l">
              <a:spcBef>
                <a:spcPts val="0"/>
              </a:spcBef>
              <a:spcAft>
                <a:spcPts val="0"/>
              </a:spcAft>
              <a:buSzPts val="1900"/>
              <a:buChar char="●"/>
            </a:pPr>
            <a:r>
              <a:rPr lang="en" sz="1900"/>
              <a:t>What </a:t>
            </a:r>
            <a:r>
              <a:rPr b="1" lang="en" sz="1900"/>
              <a:t>biases</a:t>
            </a:r>
            <a:r>
              <a:rPr lang="en" sz="1900"/>
              <a:t> may be ingrained in the </a:t>
            </a:r>
            <a:r>
              <a:rPr b="1" lang="en" sz="1900"/>
              <a:t>data collected</a:t>
            </a:r>
            <a:r>
              <a:rPr lang="en" sz="1900"/>
              <a:t> for the algorithms? What </a:t>
            </a:r>
            <a:r>
              <a:rPr b="1" lang="en" sz="1900"/>
              <a:t>biases</a:t>
            </a:r>
            <a:r>
              <a:rPr lang="en" sz="1900"/>
              <a:t> may be ingrained in the actual </a:t>
            </a:r>
            <a:r>
              <a:rPr b="1" lang="en" sz="1900"/>
              <a:t>process of using the algorithms</a:t>
            </a:r>
            <a:r>
              <a:rPr lang="en" sz="1900"/>
              <a:t>? </a:t>
            </a:r>
            <a:endParaRPr sz="1900"/>
          </a:p>
          <a:p>
            <a:pPr indent="-349250" lvl="0" marL="457200" rtl="0" algn="l">
              <a:spcBef>
                <a:spcPts val="0"/>
              </a:spcBef>
              <a:spcAft>
                <a:spcPts val="0"/>
              </a:spcAft>
              <a:buSzPts val="1900"/>
              <a:buChar char="●"/>
            </a:pPr>
            <a:r>
              <a:rPr lang="en" sz="1900"/>
              <a:t>In what ways might the algorithms </a:t>
            </a:r>
            <a:r>
              <a:rPr b="1" lang="en" sz="1900"/>
              <a:t>prevent</a:t>
            </a:r>
            <a:r>
              <a:rPr lang="en" sz="1900"/>
              <a:t> or </a:t>
            </a:r>
            <a:r>
              <a:rPr b="1" lang="en" sz="1900"/>
              <a:t>reinscribe</a:t>
            </a:r>
            <a:r>
              <a:rPr lang="en" sz="1900"/>
              <a:t> human biases? </a:t>
            </a:r>
            <a:endParaRPr sz="1900"/>
          </a:p>
          <a:p>
            <a:pPr indent="0" lvl="0" marL="0" rtl="0" algn="l">
              <a:spcBef>
                <a:spcPts val="1600"/>
              </a:spcBef>
              <a:spcAft>
                <a:spcPts val="1600"/>
              </a:spcAft>
              <a:buNone/>
            </a:pPr>
            <a:r>
              <a:t/>
            </a:r>
            <a:endParaRPr sz="2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32" name="Shape 532"/>
        <p:cNvGrpSpPr/>
        <p:nvPr/>
      </p:nvGrpSpPr>
      <p:grpSpPr>
        <a:xfrm>
          <a:off x="0" y="0"/>
          <a:ext cx="0" cy="0"/>
          <a:chOff x="0" y="0"/>
          <a:chExt cx="0" cy="0"/>
        </a:xfrm>
      </p:grpSpPr>
      <p:sp>
        <p:nvSpPr>
          <p:cNvPr id="533" name="Google Shape;533;p93"/>
          <p:cNvSpPr txBox="1"/>
          <p:nvPr>
            <p:ph type="title"/>
          </p:nvPr>
        </p:nvSpPr>
        <p:spPr>
          <a:xfrm>
            <a:off x="1038000" y="409450"/>
            <a:ext cx="7068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Activity</a:t>
            </a:r>
            <a:r>
              <a:rPr lang="en"/>
              <a:t>: </a:t>
            </a:r>
            <a:endParaRPr/>
          </a:p>
          <a:p>
            <a:pPr indent="0" lvl="0" marL="0" rtl="0" algn="ctr">
              <a:spcBef>
                <a:spcPts val="0"/>
              </a:spcBef>
              <a:spcAft>
                <a:spcPts val="0"/>
              </a:spcAft>
              <a:buNone/>
            </a:pPr>
            <a:r>
              <a:rPr lang="en"/>
              <a:t>Search Engine Bias </a:t>
            </a:r>
            <a:r>
              <a:rPr b="0" lang="en" sz="4400"/>
              <a:t>Example and Discussion</a:t>
            </a:r>
            <a:endParaRPr b="0" sz="4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37" name="Shape 537"/>
        <p:cNvGrpSpPr/>
        <p:nvPr/>
      </p:nvGrpSpPr>
      <p:grpSpPr>
        <a:xfrm>
          <a:off x="0" y="0"/>
          <a:ext cx="0" cy="0"/>
          <a:chOff x="0" y="0"/>
          <a:chExt cx="0" cy="0"/>
        </a:xfrm>
      </p:grpSpPr>
      <p:sp>
        <p:nvSpPr>
          <p:cNvPr id="538" name="Google Shape;538;p9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“Greatest Authors of All Time”</a:t>
            </a:r>
            <a:endParaRPr/>
          </a:p>
        </p:txBody>
      </p:sp>
      <p:sp>
        <p:nvSpPr>
          <p:cNvPr id="539" name="Google Shape;539;p9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Google’s search engine and type in “Greatest authors of all time.”</a:t>
            </a:r>
            <a:endParaRPr/>
          </a:p>
          <a:p>
            <a:pPr indent="-355600" lvl="0" marL="457200" rtl="0" algn="l">
              <a:spcBef>
                <a:spcPts val="1600"/>
              </a:spcBef>
              <a:spcAft>
                <a:spcPts val="0"/>
              </a:spcAft>
              <a:buSzPts val="2000"/>
              <a:buChar char="●"/>
            </a:pPr>
            <a:r>
              <a:rPr lang="en" sz="2000"/>
              <a:t>What are some of the results? What do you notice about these results?</a:t>
            </a:r>
            <a:endParaRPr sz="2000"/>
          </a:p>
          <a:p>
            <a:pPr indent="-355600" lvl="0" marL="457200" rtl="0" algn="l">
              <a:spcBef>
                <a:spcPts val="0"/>
              </a:spcBef>
              <a:spcAft>
                <a:spcPts val="0"/>
              </a:spcAft>
              <a:buSzPts val="2000"/>
              <a:buChar char="●"/>
            </a:pPr>
            <a:r>
              <a:rPr lang="en" sz="2000"/>
              <a:t>Where do you think these results came from?</a:t>
            </a:r>
            <a:endParaRPr sz="2000"/>
          </a:p>
          <a:p>
            <a:pPr indent="-355600" lvl="0" marL="457200" rtl="0" algn="l">
              <a:spcBef>
                <a:spcPts val="0"/>
              </a:spcBef>
              <a:spcAft>
                <a:spcPts val="0"/>
              </a:spcAft>
              <a:buSzPts val="2000"/>
              <a:buChar char="●"/>
            </a:pPr>
            <a:r>
              <a:rPr lang="en" sz="2000"/>
              <a:t>How many authors on this list have you read? Do you agree with the list?</a:t>
            </a:r>
            <a:endParaRPr sz="2000"/>
          </a:p>
          <a:p>
            <a:pPr indent="-355600" lvl="0" marL="457200" rtl="0" algn="l">
              <a:spcBef>
                <a:spcPts val="0"/>
              </a:spcBef>
              <a:spcAft>
                <a:spcPts val="0"/>
              </a:spcAft>
              <a:buSzPts val="2000"/>
              <a:buChar char="●"/>
            </a:pPr>
            <a:r>
              <a:rPr lang="en" sz="2000"/>
              <a:t>What do these results suggest to you in terms of defining “greatest” and “authors”?</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43" name="Shape 543"/>
        <p:cNvGrpSpPr/>
        <p:nvPr/>
      </p:nvGrpSpPr>
      <p:grpSpPr>
        <a:xfrm>
          <a:off x="0" y="0"/>
          <a:ext cx="0" cy="0"/>
          <a:chOff x="0" y="0"/>
          <a:chExt cx="0" cy="0"/>
        </a:xfrm>
      </p:grpSpPr>
      <p:sp>
        <p:nvSpPr>
          <p:cNvPr id="544" name="Google Shape;544;p9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“Greatest _______ Authors of All Time”</a:t>
            </a:r>
            <a:endParaRPr/>
          </a:p>
          <a:p>
            <a:pPr indent="0" lvl="0" marL="0" rtl="0" algn="l">
              <a:spcBef>
                <a:spcPts val="0"/>
              </a:spcBef>
              <a:spcAft>
                <a:spcPts val="0"/>
              </a:spcAft>
              <a:buNone/>
            </a:pPr>
            <a:r>
              <a:t/>
            </a:r>
            <a:endParaRPr/>
          </a:p>
        </p:txBody>
      </p:sp>
      <p:sp>
        <p:nvSpPr>
          <p:cNvPr id="545" name="Google Shape;545;p95"/>
          <p:cNvSpPr txBox="1"/>
          <p:nvPr>
            <p:ph idx="1" type="body"/>
          </p:nvPr>
        </p:nvSpPr>
        <p:spPr>
          <a:xfrm>
            <a:off x="311700" y="1028575"/>
            <a:ext cx="8520600" cy="24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a:t>
            </a:r>
            <a:r>
              <a:rPr lang="en"/>
              <a:t> try these results:</a:t>
            </a:r>
            <a:endParaRPr/>
          </a:p>
          <a:p>
            <a:pPr indent="-381000" lvl="0" marL="457200" rtl="0" algn="l">
              <a:spcBef>
                <a:spcPts val="1600"/>
              </a:spcBef>
              <a:spcAft>
                <a:spcPts val="0"/>
              </a:spcAft>
              <a:buSzPts val="2400"/>
              <a:buChar char="●"/>
            </a:pPr>
            <a:r>
              <a:rPr lang="en"/>
              <a:t>Greatest women authors</a:t>
            </a:r>
            <a:endParaRPr/>
          </a:p>
          <a:p>
            <a:pPr indent="-381000" lvl="0" marL="457200" rtl="0" algn="l">
              <a:spcBef>
                <a:spcPts val="0"/>
              </a:spcBef>
              <a:spcAft>
                <a:spcPts val="0"/>
              </a:spcAft>
              <a:buSzPts val="2400"/>
              <a:buChar char="●"/>
            </a:pPr>
            <a:r>
              <a:rPr lang="en"/>
              <a:t>Greatest Black women authors</a:t>
            </a:r>
            <a:endParaRPr/>
          </a:p>
          <a:p>
            <a:pPr indent="-381000" lvl="0" marL="457200" rtl="0" algn="l">
              <a:spcBef>
                <a:spcPts val="0"/>
              </a:spcBef>
              <a:spcAft>
                <a:spcPts val="0"/>
              </a:spcAft>
              <a:buSzPts val="2400"/>
              <a:buChar char="●"/>
            </a:pPr>
            <a:r>
              <a:rPr lang="en"/>
              <a:t>Greatest Black authors </a:t>
            </a:r>
            <a:endParaRPr/>
          </a:p>
          <a:p>
            <a:pPr indent="-381000" lvl="0" marL="457200" rtl="0" algn="l">
              <a:spcBef>
                <a:spcPts val="0"/>
              </a:spcBef>
              <a:spcAft>
                <a:spcPts val="0"/>
              </a:spcAft>
              <a:buSzPts val="2400"/>
              <a:buChar char="●"/>
            </a:pPr>
            <a:r>
              <a:rPr lang="en"/>
              <a:t>Greatest white authors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46" name="Google Shape;546;p95"/>
          <p:cNvSpPr txBox="1"/>
          <p:nvPr/>
        </p:nvSpPr>
        <p:spPr>
          <a:xfrm>
            <a:off x="484500" y="3627700"/>
            <a:ext cx="8175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2400">
                <a:solidFill>
                  <a:schemeClr val="dk2"/>
                </a:solidFill>
                <a:latin typeface="Cambria"/>
                <a:ea typeface="Cambria"/>
                <a:cs typeface="Cambria"/>
                <a:sym typeface="Cambria"/>
              </a:rPr>
              <a:t>“Black” leads to substantial results, while “white” does not. Why do you think this might be?</a:t>
            </a:r>
            <a:endParaRPr>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pic>
        <p:nvPicPr>
          <p:cNvPr id="187" name="Google Shape;187;p42"/>
          <p:cNvPicPr preferRelativeResize="0"/>
          <p:nvPr/>
        </p:nvPicPr>
        <p:blipFill>
          <a:blip r:embed="rId3">
            <a:alphaModFix/>
          </a:blip>
          <a:stretch>
            <a:fillRect/>
          </a:stretch>
        </p:blipFill>
        <p:spPr>
          <a:xfrm>
            <a:off x="44195" y="0"/>
            <a:ext cx="9055618"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50" name="Shape 550"/>
        <p:cNvGrpSpPr/>
        <p:nvPr/>
      </p:nvGrpSpPr>
      <p:grpSpPr>
        <a:xfrm>
          <a:off x="0" y="0"/>
          <a:ext cx="0" cy="0"/>
          <a:chOff x="0" y="0"/>
          <a:chExt cx="0" cy="0"/>
        </a:xfrm>
      </p:grpSpPr>
      <p:sp>
        <p:nvSpPr>
          <p:cNvPr id="551" name="Google Shape;551;p9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is Not Neutral</a:t>
            </a:r>
            <a:endParaRPr/>
          </a:p>
        </p:txBody>
      </p:sp>
      <p:sp>
        <p:nvSpPr>
          <p:cNvPr id="552" name="Google Shape;552;p96"/>
          <p:cNvSpPr txBox="1"/>
          <p:nvPr>
            <p:ph idx="1" type="body"/>
          </p:nvPr>
        </p:nvSpPr>
        <p:spPr>
          <a:xfrm>
            <a:off x="311700" y="958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Information systems like Google as well as data collection, data analysis, and algorithms are </a:t>
            </a:r>
            <a:r>
              <a:rPr b="1" lang="en" sz="2000"/>
              <a:t>not neutral</a:t>
            </a:r>
            <a:r>
              <a:rPr lang="en" sz="2000"/>
              <a:t>. </a:t>
            </a:r>
            <a:endParaRPr sz="2000"/>
          </a:p>
          <a:p>
            <a:pPr indent="0" lvl="0" marL="0" rtl="0" algn="l">
              <a:spcBef>
                <a:spcPts val="1600"/>
              </a:spcBef>
              <a:spcAft>
                <a:spcPts val="0"/>
              </a:spcAft>
              <a:buNone/>
            </a:pPr>
            <a:r>
              <a:rPr lang="en" sz="2000"/>
              <a:t>They can </a:t>
            </a:r>
            <a:r>
              <a:rPr b="1" lang="en" sz="2000"/>
              <a:t>reinforce</a:t>
            </a:r>
            <a:r>
              <a:rPr lang="en" sz="2000"/>
              <a:t> and make explicit systemic, political, and cultural </a:t>
            </a:r>
            <a:r>
              <a:rPr b="1" lang="en" sz="2000"/>
              <a:t>biases</a:t>
            </a:r>
            <a:r>
              <a:rPr lang="en" sz="2000"/>
              <a:t>. </a:t>
            </a:r>
            <a:endParaRPr sz="2000"/>
          </a:p>
          <a:p>
            <a:pPr indent="0" lvl="0" marL="0" rtl="0" algn="l">
              <a:spcBef>
                <a:spcPts val="1600"/>
              </a:spcBef>
              <a:spcAft>
                <a:spcPts val="0"/>
              </a:spcAft>
              <a:buNone/>
            </a:pPr>
            <a:r>
              <a:rPr lang="en" sz="2000"/>
              <a:t>They are </a:t>
            </a:r>
            <a:r>
              <a:rPr b="1" lang="en" sz="2000"/>
              <a:t>affected by input data</a:t>
            </a:r>
            <a:r>
              <a:rPr lang="en" sz="2000"/>
              <a:t>, the way that data is presented, how the data is interpreted by machines, and more. </a:t>
            </a:r>
            <a:endParaRPr sz="2000"/>
          </a:p>
          <a:p>
            <a:pPr indent="0" lvl="0" marL="0" rtl="0" algn="l">
              <a:spcBef>
                <a:spcPts val="1600"/>
              </a:spcBef>
              <a:spcAft>
                <a:spcPts val="1600"/>
              </a:spcAft>
              <a:buNone/>
            </a:pPr>
            <a:r>
              <a:rPr lang="en" sz="2000"/>
              <a:t>This means </a:t>
            </a:r>
            <a:r>
              <a:rPr b="1" lang="en" sz="2000"/>
              <a:t>we also have the ability to challenge these biases</a:t>
            </a:r>
            <a:r>
              <a:rPr lang="en" sz="2000"/>
              <a:t>, norms, and forms of discrimination.</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56" name="Shape 556"/>
        <p:cNvGrpSpPr/>
        <p:nvPr/>
      </p:nvGrpSpPr>
      <p:grpSpPr>
        <a:xfrm>
          <a:off x="0" y="0"/>
          <a:ext cx="0" cy="0"/>
          <a:chOff x="0" y="0"/>
          <a:chExt cx="0" cy="0"/>
        </a:xfrm>
      </p:grpSpPr>
      <p:sp>
        <p:nvSpPr>
          <p:cNvPr id="557" name="Google Shape;557;p97"/>
          <p:cNvSpPr txBox="1"/>
          <p:nvPr>
            <p:ph type="title"/>
          </p:nvPr>
        </p:nvSpPr>
        <p:spPr>
          <a:xfrm>
            <a:off x="1444650" y="325225"/>
            <a:ext cx="6254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Biases in Scholarship </a:t>
            </a:r>
            <a:endParaRPr/>
          </a:p>
          <a:p>
            <a:pPr indent="0" lvl="0" marL="0" rtl="0" algn="ctr">
              <a:spcBef>
                <a:spcPts val="0"/>
              </a:spcBef>
              <a:spcAft>
                <a:spcPts val="0"/>
              </a:spcAft>
              <a:buNone/>
            </a:pPr>
            <a:r>
              <a:rPr lang="en" sz="3000"/>
              <a:t>and </a:t>
            </a:r>
            <a:endParaRPr sz="3000"/>
          </a:p>
          <a:p>
            <a:pPr indent="0" lvl="0" marL="0" rtl="0" algn="ctr">
              <a:spcBef>
                <a:spcPts val="0"/>
              </a:spcBef>
              <a:spcAft>
                <a:spcPts val="0"/>
              </a:spcAft>
              <a:buNone/>
            </a:pPr>
            <a:r>
              <a:rPr lang="en"/>
              <a:t>Archival Silences</a:t>
            </a:r>
            <a:endParaRPr b="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61" name="Shape 561"/>
        <p:cNvGrpSpPr/>
        <p:nvPr/>
      </p:nvGrpSpPr>
      <p:grpSpPr>
        <a:xfrm>
          <a:off x="0" y="0"/>
          <a:ext cx="0" cy="0"/>
          <a:chOff x="0" y="0"/>
          <a:chExt cx="0" cy="0"/>
        </a:xfrm>
      </p:grpSpPr>
      <p:sp>
        <p:nvSpPr>
          <p:cNvPr id="562" name="Google Shape;562;p9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Scholarship</a:t>
            </a:r>
            <a:endParaRPr/>
          </a:p>
          <a:p>
            <a:pPr indent="0" lvl="0" marL="0" rtl="0" algn="l">
              <a:spcBef>
                <a:spcPts val="0"/>
              </a:spcBef>
              <a:spcAft>
                <a:spcPts val="0"/>
              </a:spcAft>
              <a:buNone/>
            </a:pPr>
            <a:r>
              <a:t/>
            </a:r>
            <a:endParaRPr/>
          </a:p>
        </p:txBody>
      </p:sp>
      <p:sp>
        <p:nvSpPr>
          <p:cNvPr id="563" name="Google Shape;563;p98"/>
          <p:cNvSpPr txBox="1"/>
          <p:nvPr>
            <p:ph idx="1" type="body"/>
          </p:nvPr>
        </p:nvSpPr>
        <p:spPr>
          <a:xfrm>
            <a:off x="311700" y="810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to consider:</a:t>
            </a:r>
            <a:endParaRPr/>
          </a:p>
          <a:p>
            <a:pPr indent="-368300" lvl="0" marL="457200" rtl="0" algn="l">
              <a:spcBef>
                <a:spcPts val="1600"/>
              </a:spcBef>
              <a:spcAft>
                <a:spcPts val="0"/>
              </a:spcAft>
              <a:buSzPts val="2200"/>
              <a:buChar char="●"/>
            </a:pPr>
            <a:r>
              <a:rPr b="1" lang="en" sz="2200"/>
              <a:t>Whose voices</a:t>
            </a:r>
            <a:r>
              <a:rPr lang="en" sz="2200"/>
              <a:t> and expertise </a:t>
            </a:r>
            <a:r>
              <a:rPr b="1" lang="en" sz="2200"/>
              <a:t>are</a:t>
            </a:r>
            <a:r>
              <a:rPr lang="en" sz="2200"/>
              <a:t> </a:t>
            </a:r>
            <a:r>
              <a:rPr b="1" lang="en" sz="2200"/>
              <a:t>valued</a:t>
            </a:r>
            <a:r>
              <a:rPr lang="en" sz="2200"/>
              <a:t> and heard?</a:t>
            </a:r>
            <a:endParaRPr sz="2200"/>
          </a:p>
          <a:p>
            <a:pPr indent="-368300" lvl="0" marL="457200" rtl="0" algn="l">
              <a:spcBef>
                <a:spcPts val="0"/>
              </a:spcBef>
              <a:spcAft>
                <a:spcPts val="0"/>
              </a:spcAft>
              <a:buSzPts val="2200"/>
              <a:buChar char="●"/>
            </a:pPr>
            <a:r>
              <a:rPr b="1" lang="en" sz="2200"/>
              <a:t>What kinds of data are prioritized </a:t>
            </a:r>
            <a:r>
              <a:rPr lang="en" sz="2200"/>
              <a:t>in scholarship, and how/how often are they used?</a:t>
            </a:r>
            <a:endParaRPr sz="2200"/>
          </a:p>
          <a:p>
            <a:pPr indent="-368300" lvl="0" marL="457200" rtl="0" algn="l">
              <a:spcBef>
                <a:spcPts val="0"/>
              </a:spcBef>
              <a:spcAft>
                <a:spcPts val="0"/>
              </a:spcAft>
              <a:buSzPts val="2200"/>
              <a:buChar char="●"/>
            </a:pPr>
            <a:r>
              <a:rPr b="1" lang="en" sz="2200"/>
              <a:t>Whose voices</a:t>
            </a:r>
            <a:r>
              <a:rPr lang="en" sz="2200"/>
              <a:t> and experiences and bodies can we easily find in the historical record, and whose </a:t>
            </a:r>
            <a:r>
              <a:rPr b="1" lang="en" sz="2200"/>
              <a:t>are missing</a:t>
            </a:r>
            <a:r>
              <a:rPr lang="en" sz="2200"/>
              <a:t>?  </a:t>
            </a:r>
            <a:endParaRPr sz="2200"/>
          </a:p>
          <a:p>
            <a:pPr indent="-368300" lvl="0" marL="457200" rtl="0" algn="l">
              <a:spcBef>
                <a:spcPts val="0"/>
              </a:spcBef>
              <a:spcAft>
                <a:spcPts val="0"/>
              </a:spcAft>
              <a:buSzPts val="2200"/>
              <a:buChar char="●"/>
            </a:pPr>
            <a:r>
              <a:rPr b="1" lang="en" sz="2200"/>
              <a:t>What other sources</a:t>
            </a:r>
            <a:r>
              <a:rPr lang="en" sz="2200"/>
              <a:t> of information might help </a:t>
            </a:r>
            <a:r>
              <a:rPr b="1" lang="en" sz="2200"/>
              <a:t>fill in gaps</a:t>
            </a:r>
            <a:r>
              <a:rPr lang="en" sz="2200"/>
              <a:t> in the ‘official’ records found in archives and academic discourse?</a:t>
            </a:r>
            <a:endParaRPr sz="2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67" name="Shape 567"/>
        <p:cNvGrpSpPr/>
        <p:nvPr/>
      </p:nvGrpSpPr>
      <p:grpSpPr>
        <a:xfrm>
          <a:off x="0" y="0"/>
          <a:ext cx="0" cy="0"/>
          <a:chOff x="0" y="0"/>
          <a:chExt cx="0" cy="0"/>
        </a:xfrm>
      </p:grpSpPr>
      <p:sp>
        <p:nvSpPr>
          <p:cNvPr id="568" name="Google Shape;568;p99"/>
          <p:cNvSpPr txBox="1"/>
          <p:nvPr>
            <p:ph type="title"/>
          </p:nvPr>
        </p:nvSpPr>
        <p:spPr>
          <a:xfrm>
            <a:off x="264925" y="5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Scholarship</a:t>
            </a:r>
            <a:endParaRPr/>
          </a:p>
        </p:txBody>
      </p:sp>
      <p:sp>
        <p:nvSpPr>
          <p:cNvPr id="569" name="Google Shape;569;p99"/>
          <p:cNvSpPr txBox="1"/>
          <p:nvPr>
            <p:ph idx="1" type="body"/>
          </p:nvPr>
        </p:nvSpPr>
        <p:spPr>
          <a:xfrm>
            <a:off x="264925" y="633450"/>
            <a:ext cx="5898000" cy="3876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W. E. B. DuBois</a:t>
            </a:r>
            <a:r>
              <a:rPr lang="en" sz="2000"/>
              <a:t>, b. 1868 d. 1963 (NAACP founder, scholar, sociologist, writer, activist)</a:t>
            </a:r>
            <a:endParaRPr sz="2000"/>
          </a:p>
          <a:p>
            <a:pPr indent="-355600" lvl="0" marL="457200" rtl="0" algn="l">
              <a:spcBef>
                <a:spcPts val="0"/>
              </a:spcBef>
              <a:spcAft>
                <a:spcPts val="0"/>
              </a:spcAft>
              <a:buSzPts val="2000"/>
              <a:buChar char="●"/>
            </a:pPr>
            <a:r>
              <a:rPr lang="en" sz="2000"/>
              <a:t>Published “</a:t>
            </a:r>
            <a:r>
              <a:rPr b="1" i="1" lang="en" sz="2000"/>
              <a:t>Black Reconstruction in America</a:t>
            </a:r>
            <a:r>
              <a:rPr i="1" lang="en" sz="2000"/>
              <a:t>: An Essay Toward a History of the Part Which Black Folk Played in the Attempt to Reconstruct Democracy in America, 1860–1880</a:t>
            </a:r>
            <a:r>
              <a:rPr lang="en" sz="2000"/>
              <a:t>”  in 1935</a:t>
            </a:r>
            <a:endParaRPr sz="2000"/>
          </a:p>
          <a:p>
            <a:pPr indent="-355600" lvl="0" marL="457200" rtl="0" algn="l">
              <a:spcBef>
                <a:spcPts val="0"/>
              </a:spcBef>
              <a:spcAft>
                <a:spcPts val="0"/>
              </a:spcAft>
              <a:buSzPts val="2000"/>
              <a:buChar char="●"/>
            </a:pPr>
            <a:r>
              <a:rPr b="1" lang="en" sz="2000"/>
              <a:t>Emphasized the role and agency of African Americans during the Civil War</a:t>
            </a:r>
            <a:r>
              <a:rPr lang="en" sz="2000"/>
              <a:t> and Reconstruction and framed it as a period that held promise for a worker-ruled democracy to replace a slavery-based plantation economy.</a:t>
            </a:r>
            <a:endParaRPr sz="2000"/>
          </a:p>
          <a:p>
            <a:pPr indent="0" lvl="0" marL="0" rtl="0" algn="l">
              <a:spcBef>
                <a:spcPts val="1600"/>
              </a:spcBef>
              <a:spcAft>
                <a:spcPts val="1600"/>
              </a:spcAft>
              <a:buNone/>
            </a:pPr>
            <a:r>
              <a:t/>
            </a:r>
            <a:endParaRPr sz="2000"/>
          </a:p>
        </p:txBody>
      </p:sp>
      <p:pic>
        <p:nvPicPr>
          <p:cNvPr id="570" name="Google Shape;570;p99"/>
          <p:cNvPicPr preferRelativeResize="0"/>
          <p:nvPr/>
        </p:nvPicPr>
        <p:blipFill>
          <a:blip r:embed="rId3">
            <a:alphaModFix/>
          </a:blip>
          <a:stretch>
            <a:fillRect/>
          </a:stretch>
        </p:blipFill>
        <p:spPr>
          <a:xfrm>
            <a:off x="6109250" y="242650"/>
            <a:ext cx="2676275" cy="410255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74" name="Shape 574"/>
        <p:cNvGrpSpPr/>
        <p:nvPr/>
      </p:nvGrpSpPr>
      <p:grpSpPr>
        <a:xfrm>
          <a:off x="0" y="0"/>
          <a:ext cx="0" cy="0"/>
          <a:chOff x="0" y="0"/>
          <a:chExt cx="0" cy="0"/>
        </a:xfrm>
      </p:grpSpPr>
      <p:sp>
        <p:nvSpPr>
          <p:cNvPr id="575" name="Google Shape;575;p10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review of DuBois’ scholarship by a </a:t>
            </a:r>
            <a:r>
              <a:rPr lang="en"/>
              <a:t>prominent</a:t>
            </a:r>
            <a:r>
              <a:rPr lang="en"/>
              <a:t> academic at the time:</a:t>
            </a:r>
            <a:endParaRPr/>
          </a:p>
        </p:txBody>
      </p:sp>
      <p:pic>
        <p:nvPicPr>
          <p:cNvPr id="576" name="Google Shape;576;p100"/>
          <p:cNvPicPr preferRelativeResize="0"/>
          <p:nvPr/>
        </p:nvPicPr>
        <p:blipFill>
          <a:blip r:embed="rId3">
            <a:alphaModFix/>
          </a:blip>
          <a:stretch>
            <a:fillRect/>
          </a:stretch>
        </p:blipFill>
        <p:spPr>
          <a:xfrm>
            <a:off x="427775" y="1736237"/>
            <a:ext cx="8404526" cy="2001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80" name="Shape 580"/>
        <p:cNvGrpSpPr/>
        <p:nvPr/>
      </p:nvGrpSpPr>
      <p:grpSpPr>
        <a:xfrm>
          <a:off x="0" y="0"/>
          <a:ext cx="0" cy="0"/>
          <a:chOff x="0" y="0"/>
          <a:chExt cx="0" cy="0"/>
        </a:xfrm>
      </p:grpSpPr>
      <p:sp>
        <p:nvSpPr>
          <p:cNvPr id="581" name="Google Shape;581;p10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Archives and the “Historical Record”</a:t>
            </a:r>
            <a:endParaRPr sz="3700"/>
          </a:p>
        </p:txBody>
      </p:sp>
      <p:sp>
        <p:nvSpPr>
          <p:cNvPr id="582" name="Google Shape;582;p101"/>
          <p:cNvSpPr txBox="1"/>
          <p:nvPr>
            <p:ph idx="1" type="body"/>
          </p:nvPr>
        </p:nvSpPr>
        <p:spPr>
          <a:xfrm>
            <a:off x="73275" y="937750"/>
            <a:ext cx="67044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t>Archives</a:t>
            </a:r>
            <a:r>
              <a:rPr lang="en" sz="3000"/>
              <a:t> </a:t>
            </a:r>
            <a:endParaRPr sz="3000"/>
          </a:p>
          <a:p>
            <a:pPr indent="-393700" lvl="1" marL="914400" rtl="0" algn="l">
              <a:spcBef>
                <a:spcPts val="0"/>
              </a:spcBef>
              <a:spcAft>
                <a:spcPts val="0"/>
              </a:spcAft>
              <a:buSzPts val="2600"/>
              <a:buChar char="○"/>
            </a:pPr>
            <a:r>
              <a:rPr lang="en" sz="2600"/>
              <a:t>What comprises the historical record?  </a:t>
            </a:r>
            <a:endParaRPr sz="2600"/>
          </a:p>
          <a:p>
            <a:pPr indent="-393700" lvl="1" marL="914400" rtl="0" algn="l">
              <a:spcBef>
                <a:spcPts val="0"/>
              </a:spcBef>
              <a:spcAft>
                <a:spcPts val="0"/>
              </a:spcAft>
              <a:buSzPts val="2600"/>
              <a:buChar char="○"/>
            </a:pPr>
            <a:r>
              <a:rPr lang="en" sz="2600"/>
              <a:t>What information gets saved, and what doesn’t? </a:t>
            </a:r>
            <a:endParaRPr sz="2600"/>
          </a:p>
          <a:p>
            <a:pPr indent="-393700" lvl="1" marL="914400" rtl="0" algn="l">
              <a:spcBef>
                <a:spcPts val="0"/>
              </a:spcBef>
              <a:spcAft>
                <a:spcPts val="0"/>
              </a:spcAft>
              <a:buSzPts val="2600"/>
              <a:buChar char="○"/>
            </a:pPr>
            <a:r>
              <a:rPr lang="en" sz="2600"/>
              <a:t>Who makes the decisions about what </a:t>
            </a:r>
            <a:r>
              <a:rPr i="1" lang="en" sz="2600"/>
              <a:t>can and cannot be included</a:t>
            </a:r>
            <a:r>
              <a:rPr lang="en" sz="2600"/>
              <a:t> in “official” records? </a:t>
            </a:r>
            <a:endParaRPr sz="2600"/>
          </a:p>
          <a:p>
            <a:pPr indent="0" lvl="0" marL="0" rtl="0" algn="l">
              <a:spcBef>
                <a:spcPts val="1600"/>
              </a:spcBef>
              <a:spcAft>
                <a:spcPts val="1600"/>
              </a:spcAft>
              <a:buNone/>
            </a:pPr>
            <a:r>
              <a:t/>
            </a:r>
            <a:endParaRPr/>
          </a:p>
        </p:txBody>
      </p:sp>
      <p:pic>
        <p:nvPicPr>
          <p:cNvPr id="583" name="Google Shape;583;p101"/>
          <p:cNvPicPr preferRelativeResize="0"/>
          <p:nvPr/>
        </p:nvPicPr>
        <p:blipFill>
          <a:blip r:embed="rId3">
            <a:alphaModFix/>
          </a:blip>
          <a:stretch>
            <a:fillRect/>
          </a:stretch>
        </p:blipFill>
        <p:spPr>
          <a:xfrm>
            <a:off x="7016075" y="1013475"/>
            <a:ext cx="1907400" cy="311655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87" name="Shape 587"/>
        <p:cNvGrpSpPr/>
        <p:nvPr/>
      </p:nvGrpSpPr>
      <p:grpSpPr>
        <a:xfrm>
          <a:off x="0" y="0"/>
          <a:ext cx="0" cy="0"/>
          <a:chOff x="0" y="0"/>
          <a:chExt cx="0" cy="0"/>
        </a:xfrm>
      </p:grpSpPr>
      <p:sp>
        <p:nvSpPr>
          <p:cNvPr id="588" name="Google Shape;588;p10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Archives and Archival Silences</a:t>
            </a:r>
            <a:endParaRPr sz="3800"/>
          </a:p>
        </p:txBody>
      </p:sp>
      <p:sp>
        <p:nvSpPr>
          <p:cNvPr id="589" name="Google Shape;589;p102"/>
          <p:cNvSpPr txBox="1"/>
          <p:nvPr>
            <p:ph idx="1" type="body"/>
          </p:nvPr>
        </p:nvSpPr>
        <p:spPr>
          <a:xfrm>
            <a:off x="311700" y="93775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sz="3000"/>
              <a:t>Archival silences</a:t>
            </a:r>
            <a:endParaRPr b="1" sz="3000"/>
          </a:p>
          <a:p>
            <a:pPr indent="-393700" lvl="1" marL="914400" rtl="0" algn="l">
              <a:spcBef>
                <a:spcPts val="0"/>
              </a:spcBef>
              <a:spcAft>
                <a:spcPts val="0"/>
              </a:spcAft>
              <a:buSzPts val="2600"/>
              <a:buChar char="○"/>
            </a:pPr>
            <a:r>
              <a:rPr lang="en" sz="2600"/>
              <a:t>Whose </a:t>
            </a:r>
            <a:r>
              <a:rPr b="1" lang="en" sz="2600"/>
              <a:t>voices</a:t>
            </a:r>
            <a:r>
              <a:rPr lang="en" sz="2600"/>
              <a:t>, </a:t>
            </a:r>
            <a:r>
              <a:rPr b="1" lang="en" sz="2600"/>
              <a:t>bodies</a:t>
            </a:r>
            <a:r>
              <a:rPr lang="en" sz="2600"/>
              <a:t>, and </a:t>
            </a:r>
            <a:r>
              <a:rPr b="1" lang="en" sz="2600"/>
              <a:t>experiences</a:t>
            </a:r>
            <a:r>
              <a:rPr lang="en" sz="2600"/>
              <a:t> are missing from the historical record?</a:t>
            </a:r>
            <a:endParaRPr sz="2600"/>
          </a:p>
          <a:p>
            <a:pPr indent="-393700" lvl="1" marL="914400" rtl="0" algn="l">
              <a:spcBef>
                <a:spcPts val="0"/>
              </a:spcBef>
              <a:spcAft>
                <a:spcPts val="0"/>
              </a:spcAft>
              <a:buSzPts val="2600"/>
              <a:buChar char="○"/>
            </a:pPr>
            <a:r>
              <a:rPr lang="en" sz="2600"/>
              <a:t>How can we </a:t>
            </a:r>
            <a:r>
              <a:rPr b="1" lang="en" sz="2600"/>
              <a:t>mitigate</a:t>
            </a:r>
            <a:r>
              <a:rPr lang="en" sz="2600"/>
              <a:t> archival silences in our work?</a:t>
            </a:r>
            <a:endParaRPr sz="2600"/>
          </a:p>
          <a:p>
            <a:pPr indent="-393700" lvl="1" marL="914400" rtl="0" algn="l">
              <a:spcBef>
                <a:spcPts val="0"/>
              </a:spcBef>
              <a:spcAft>
                <a:spcPts val="0"/>
              </a:spcAft>
              <a:buSzPts val="2600"/>
              <a:buChar char="○"/>
            </a:pPr>
            <a:r>
              <a:rPr lang="en" sz="2600"/>
              <a:t>How can we think of our work as a </a:t>
            </a:r>
            <a:r>
              <a:rPr b="1" lang="en" sz="2600"/>
              <a:t>response</a:t>
            </a:r>
            <a:r>
              <a:rPr lang="en" sz="2600"/>
              <a:t> to or a </a:t>
            </a:r>
            <a:r>
              <a:rPr b="1" lang="en" sz="2600"/>
              <a:t>disruption</a:t>
            </a:r>
            <a:r>
              <a:rPr lang="en" sz="2600"/>
              <a:t> of  these silences?</a:t>
            </a:r>
            <a:endParaRPr sz="2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93" name="Shape 593"/>
        <p:cNvGrpSpPr/>
        <p:nvPr/>
      </p:nvGrpSpPr>
      <p:grpSpPr>
        <a:xfrm>
          <a:off x="0" y="0"/>
          <a:ext cx="0" cy="0"/>
          <a:chOff x="0" y="0"/>
          <a:chExt cx="0" cy="0"/>
        </a:xfrm>
      </p:grpSpPr>
      <p:sp>
        <p:nvSpPr>
          <p:cNvPr id="594" name="Google Shape;594;p103"/>
          <p:cNvSpPr txBox="1"/>
          <p:nvPr>
            <p:ph type="title"/>
          </p:nvPr>
        </p:nvSpPr>
        <p:spPr>
          <a:xfrm>
            <a:off x="1057950" y="279150"/>
            <a:ext cx="70281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Data Presentation: Considerations </a:t>
            </a:r>
            <a:endParaRPr sz="4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98" name="Shape 598"/>
        <p:cNvGrpSpPr/>
        <p:nvPr/>
      </p:nvGrpSpPr>
      <p:grpSpPr>
        <a:xfrm>
          <a:off x="0" y="0"/>
          <a:ext cx="0" cy="0"/>
          <a:chOff x="0" y="0"/>
          <a:chExt cx="0" cy="0"/>
        </a:xfrm>
      </p:grpSpPr>
      <p:sp>
        <p:nvSpPr>
          <p:cNvPr id="599" name="Google Shape;599;p104"/>
          <p:cNvSpPr txBox="1"/>
          <p:nvPr>
            <p:ph type="title"/>
          </p:nvPr>
        </p:nvSpPr>
        <p:spPr>
          <a:xfrm>
            <a:off x="311700" y="13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Misrepresentation of Data</a:t>
            </a:r>
            <a:endParaRPr/>
          </a:p>
        </p:txBody>
      </p:sp>
      <p:sp>
        <p:nvSpPr>
          <p:cNvPr id="600" name="Google Shape;600;p104"/>
          <p:cNvSpPr txBox="1"/>
          <p:nvPr>
            <p:ph idx="1" type="body"/>
          </p:nvPr>
        </p:nvSpPr>
        <p:spPr>
          <a:xfrm>
            <a:off x="311700" y="781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a:t>
            </a:r>
            <a:r>
              <a:rPr lang="en" sz="1500"/>
              <a:t>D.B. Resnik, in </a:t>
            </a:r>
            <a:r>
              <a:rPr lang="en" sz="1500">
                <a:uFill>
                  <a:noFill/>
                </a:uFill>
                <a:hlinkClick r:id="rId3"/>
              </a:rPr>
              <a:t>International Encyclopedia of the Social &amp; Behavioral Sciences</a:t>
            </a:r>
            <a:r>
              <a:rPr lang="en" sz="1500"/>
              <a:t>, 2001:</a:t>
            </a:r>
            <a:endParaRPr sz="1500"/>
          </a:p>
          <a:p>
            <a:pPr indent="0" lvl="0" marL="0" rtl="0" algn="l">
              <a:spcBef>
                <a:spcPts val="1600"/>
              </a:spcBef>
              <a:spcAft>
                <a:spcPts val="0"/>
              </a:spcAft>
              <a:buNone/>
            </a:pPr>
            <a:r>
              <a:rPr lang="en" sz="1900"/>
              <a:t>“</a:t>
            </a:r>
            <a:r>
              <a:rPr i="1" lang="en" sz="1900"/>
              <a:t>The concept of ‘misrepresentation,’ unlike ‘fabrication’ and ‘falsification,’ is neither clear nor uncontroversial. Most scientists will agree that fabrication is making up data and falsification is changing data. </a:t>
            </a:r>
            <a:r>
              <a:rPr b="1" i="1" lang="en" sz="1900"/>
              <a:t>But what does it mean to </a:t>
            </a:r>
            <a:r>
              <a:rPr b="1" lang="en" sz="1900" u="sng"/>
              <a:t>misrepresent</a:t>
            </a:r>
            <a:r>
              <a:rPr b="1" i="1" lang="en" sz="1900"/>
              <a:t> data? As a minimal answer to this question, one can define ‘misrepresentation of data’ as ‘communicating honestly reported data in a deceptive manner</a:t>
            </a:r>
            <a:r>
              <a:rPr i="1" lang="en" sz="1900"/>
              <a:t>.</a:t>
            </a:r>
            <a:r>
              <a:rPr lang="en" sz="1900"/>
              <a:t>”</a:t>
            </a:r>
            <a:endParaRPr sz="1900"/>
          </a:p>
          <a:p>
            <a:pPr indent="-336550" lvl="0" marL="457200" rtl="0" algn="l">
              <a:spcBef>
                <a:spcPts val="1600"/>
              </a:spcBef>
              <a:spcAft>
                <a:spcPts val="0"/>
              </a:spcAft>
              <a:buSzPts val="1700"/>
              <a:buChar char="●"/>
            </a:pPr>
            <a:r>
              <a:rPr lang="en" sz="1700"/>
              <a:t>This </a:t>
            </a:r>
            <a:r>
              <a:rPr b="1" lang="en" sz="1700" u="sng">
                <a:solidFill>
                  <a:schemeClr val="hlink"/>
                </a:solidFill>
                <a:hlinkClick r:id="rId4"/>
              </a:rPr>
              <a:t>online book from The Data School</a:t>
            </a:r>
            <a:r>
              <a:rPr b="1" lang="en" sz="1700"/>
              <a:t> </a:t>
            </a:r>
            <a:r>
              <a:rPr lang="en" sz="1700"/>
              <a:t>covers some common ways data could be misrepresented at multiple points in the process of gathering, analyzing, and presenting findings on data-based research. </a:t>
            </a:r>
            <a:endParaRPr sz="17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04" name="Shape 604"/>
        <p:cNvGrpSpPr/>
        <p:nvPr/>
      </p:nvGrpSpPr>
      <p:grpSpPr>
        <a:xfrm>
          <a:off x="0" y="0"/>
          <a:ext cx="0" cy="0"/>
          <a:chOff x="0" y="0"/>
          <a:chExt cx="0" cy="0"/>
        </a:xfrm>
      </p:grpSpPr>
      <p:sp>
        <p:nvSpPr>
          <p:cNvPr id="605" name="Google Shape;605;p105"/>
          <p:cNvSpPr txBox="1"/>
          <p:nvPr>
            <p:ph type="title"/>
          </p:nvPr>
        </p:nvSpPr>
        <p:spPr>
          <a:xfrm>
            <a:off x="311700" y="138875"/>
            <a:ext cx="85206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700"/>
              <a:t>Even when data isn’t being willfully misrepresented, the way it’s presented can still end up being </a:t>
            </a:r>
            <a:r>
              <a:rPr i="1" lang="en" sz="2700"/>
              <a:t>reductive…</a:t>
            </a:r>
            <a:endParaRPr i="1" sz="2700"/>
          </a:p>
        </p:txBody>
      </p:sp>
      <p:sp>
        <p:nvSpPr>
          <p:cNvPr id="606" name="Google Shape;606;p105"/>
          <p:cNvSpPr txBox="1"/>
          <p:nvPr>
            <p:ph idx="1" type="body"/>
          </p:nvPr>
        </p:nvSpPr>
        <p:spPr>
          <a:xfrm>
            <a:off x="311700" y="1046525"/>
            <a:ext cx="3620700" cy="352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This is a screenshot from </a:t>
            </a:r>
            <a:r>
              <a:rPr lang="en" sz="1700" u="sng">
                <a:solidFill>
                  <a:schemeClr val="hlink"/>
                </a:solidFill>
                <a:hlinkClick r:id="rId3"/>
              </a:rPr>
              <a:t>a digital history project from Slate</a:t>
            </a:r>
            <a:r>
              <a:rPr lang="en" sz="1700"/>
              <a:t> that visualizes information from the </a:t>
            </a:r>
            <a:r>
              <a:rPr lang="en" sz="1700" u="sng">
                <a:solidFill>
                  <a:schemeClr val="hlink"/>
                </a:solidFill>
                <a:hlinkClick r:id="rId4"/>
              </a:rPr>
              <a:t>Trans-Atlantic Slave-Trade</a:t>
            </a:r>
            <a:r>
              <a:rPr lang="en" sz="1700" u="sng">
                <a:solidFill>
                  <a:schemeClr val="hlink"/>
                </a:solidFill>
                <a:hlinkClick r:id="rId5"/>
              </a:rPr>
              <a:t> </a:t>
            </a:r>
            <a:r>
              <a:rPr lang="en" sz="1700" u="sng">
                <a:solidFill>
                  <a:schemeClr val="hlink"/>
                </a:solidFill>
                <a:hlinkClick r:id="rId6"/>
              </a:rPr>
              <a:t>Database</a:t>
            </a:r>
            <a:r>
              <a:rPr lang="en" sz="1700"/>
              <a:t> as an animated map.  In the map, </a:t>
            </a:r>
            <a:r>
              <a:rPr b="1" lang="en" sz="1700"/>
              <a:t>each dot represents individual slave ships</a:t>
            </a:r>
            <a:r>
              <a:rPr lang="en" sz="1700"/>
              <a:t>, and the size of the dot corresponds to the number of enslaved passengers aboard.  You can learn more about each ship’s history by clicking on its respective dot. </a:t>
            </a:r>
            <a:endParaRPr sz="1700"/>
          </a:p>
        </p:txBody>
      </p:sp>
      <p:pic>
        <p:nvPicPr>
          <p:cNvPr id="607" name="Google Shape;607;p105"/>
          <p:cNvPicPr preferRelativeResize="0"/>
          <p:nvPr/>
        </p:nvPicPr>
        <p:blipFill>
          <a:blip r:embed="rId7">
            <a:alphaModFix/>
          </a:blip>
          <a:stretch>
            <a:fillRect/>
          </a:stretch>
        </p:blipFill>
        <p:spPr>
          <a:xfrm>
            <a:off x="4018975" y="1275888"/>
            <a:ext cx="4906802" cy="30541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should we care about Big Data?</a:t>
            </a:r>
            <a:endParaRPr sz="3000"/>
          </a:p>
        </p:txBody>
      </p:sp>
      <p:sp>
        <p:nvSpPr>
          <p:cNvPr id="193" name="Google Shape;193;p43"/>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Big data is </a:t>
            </a:r>
            <a:r>
              <a:rPr b="1" lang="en" sz="1900"/>
              <a:t>omnipresent</a:t>
            </a:r>
            <a:r>
              <a:rPr lang="en" sz="1900"/>
              <a:t>—its </a:t>
            </a:r>
            <a:r>
              <a:rPr b="1" lang="en" sz="1900"/>
              <a:t>sources</a:t>
            </a:r>
            <a:r>
              <a:rPr lang="en" sz="1900"/>
              <a:t> include: digitized records, internet activity, and even sensors from the physical environment.</a:t>
            </a:r>
            <a:endParaRPr sz="1900"/>
          </a:p>
          <a:p>
            <a:pPr indent="-349250" lvl="0" marL="457200" rtl="0" algn="l">
              <a:spcBef>
                <a:spcPts val="0"/>
              </a:spcBef>
              <a:spcAft>
                <a:spcPts val="0"/>
              </a:spcAft>
              <a:buSzPts val="1900"/>
              <a:buChar char="●"/>
            </a:pPr>
            <a:r>
              <a:rPr lang="en" sz="1900"/>
              <a:t>Big data is often </a:t>
            </a:r>
            <a:r>
              <a:rPr b="1" lang="en" sz="1900"/>
              <a:t>privately owned</a:t>
            </a:r>
            <a:r>
              <a:rPr lang="en" sz="1900"/>
              <a:t> and it is hard to ensure oversight over how it is developed, used, and controlled.</a:t>
            </a:r>
            <a:endParaRPr sz="1900"/>
          </a:p>
          <a:p>
            <a:pPr indent="-349250" lvl="0" marL="457200" rtl="0" algn="l">
              <a:spcBef>
                <a:spcPts val="0"/>
              </a:spcBef>
              <a:spcAft>
                <a:spcPts val="0"/>
              </a:spcAft>
              <a:buSzPts val="1900"/>
              <a:buChar char="●"/>
            </a:pPr>
            <a:r>
              <a:rPr lang="en" sz="1900"/>
              <a:t>The </a:t>
            </a:r>
            <a:r>
              <a:rPr b="1" lang="en" sz="1900"/>
              <a:t>scale </a:t>
            </a:r>
            <a:r>
              <a:rPr lang="en" sz="1900"/>
              <a:t>of big data enables those who use, develop, and control it to magnify their influence.</a:t>
            </a:r>
            <a:endParaRPr sz="1900"/>
          </a:p>
          <a:p>
            <a:pPr indent="-349250" lvl="0" marL="457200" rtl="0" algn="l">
              <a:spcBef>
                <a:spcPts val="0"/>
              </a:spcBef>
              <a:spcAft>
                <a:spcPts val="0"/>
              </a:spcAft>
              <a:buSzPts val="1900"/>
              <a:buChar char="●"/>
            </a:pPr>
            <a:r>
              <a:rPr lang="en" sz="1900"/>
              <a:t>Big data can be used to (inadvertently or purposefully) </a:t>
            </a:r>
            <a:r>
              <a:rPr b="1" lang="en" sz="1900"/>
              <a:t>entrench stereotypes</a:t>
            </a:r>
            <a:r>
              <a:rPr lang="en" sz="1900"/>
              <a:t> or </a:t>
            </a:r>
            <a:r>
              <a:rPr b="1" lang="en" sz="1900"/>
              <a:t>reproduce results</a:t>
            </a:r>
            <a:r>
              <a:rPr lang="en" sz="1900"/>
              <a:t> that may harm certain communities.</a:t>
            </a:r>
            <a:endParaRPr sz="1900"/>
          </a:p>
          <a:p>
            <a:pPr indent="-349250" lvl="0" marL="457200" rtl="0" algn="l">
              <a:spcBef>
                <a:spcPts val="0"/>
              </a:spcBef>
              <a:spcAft>
                <a:spcPts val="0"/>
              </a:spcAft>
              <a:buSzPts val="1900"/>
              <a:buChar char="●"/>
            </a:pPr>
            <a:r>
              <a:rPr lang="en" sz="1900"/>
              <a:t>Big data also </a:t>
            </a:r>
            <a:r>
              <a:rPr b="1" lang="en" sz="1900"/>
              <a:t>raises ethics questions</a:t>
            </a:r>
            <a:r>
              <a:rPr lang="en" sz="1900"/>
              <a:t> about access, power, autonomy, anonymity, privacy, discrimination, and bias.</a:t>
            </a:r>
            <a:endParaRPr sz="1900"/>
          </a:p>
          <a:p>
            <a:pPr indent="0" lvl="0" marL="457200" rtl="0" algn="l">
              <a:spcBef>
                <a:spcPts val="1600"/>
              </a:spcBef>
              <a:spcAft>
                <a:spcPts val="1600"/>
              </a:spcAft>
              <a:buNone/>
            </a:pPr>
            <a:r>
              <a:t/>
            </a:r>
            <a:endParaRPr sz="19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11" name="Shape 611"/>
        <p:cNvGrpSpPr/>
        <p:nvPr/>
      </p:nvGrpSpPr>
      <p:grpSpPr>
        <a:xfrm>
          <a:off x="0" y="0"/>
          <a:ext cx="0" cy="0"/>
          <a:chOff x="0" y="0"/>
          <a:chExt cx="0" cy="0"/>
        </a:xfrm>
      </p:grpSpPr>
      <p:sp>
        <p:nvSpPr>
          <p:cNvPr id="612" name="Google Shape;612;p106"/>
          <p:cNvSpPr txBox="1"/>
          <p:nvPr>
            <p:ph idx="1" type="body"/>
          </p:nvPr>
        </p:nvSpPr>
        <p:spPr>
          <a:xfrm>
            <a:off x="231725" y="681900"/>
            <a:ext cx="3663600" cy="364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Reductive data can end up doing real </a:t>
            </a:r>
            <a:r>
              <a:rPr b="1" lang="en" sz="1800"/>
              <a:t>harm</a:t>
            </a:r>
            <a:r>
              <a:rPr lang="en" sz="1800"/>
              <a:t>. </a:t>
            </a:r>
            <a:endParaRPr sz="1800"/>
          </a:p>
          <a:p>
            <a:pPr indent="-336550" lvl="0" marL="457200" rtl="0" algn="l">
              <a:lnSpc>
                <a:spcPct val="115000"/>
              </a:lnSpc>
              <a:spcBef>
                <a:spcPts val="0"/>
              </a:spcBef>
              <a:spcAft>
                <a:spcPts val="0"/>
              </a:spcAft>
              <a:buSzPts val="1700"/>
              <a:buChar char="●"/>
            </a:pPr>
            <a:r>
              <a:rPr lang="en" sz="1700"/>
              <a:t>What happens when human lives become </a:t>
            </a:r>
            <a:r>
              <a:rPr b="1" lang="en" sz="1700"/>
              <a:t>reduced to data points</a:t>
            </a:r>
            <a:r>
              <a:rPr lang="en" sz="1700"/>
              <a:t>?</a:t>
            </a:r>
            <a:endParaRPr sz="1700"/>
          </a:p>
          <a:p>
            <a:pPr indent="-336550" lvl="0" marL="457200" rtl="0" algn="l">
              <a:lnSpc>
                <a:spcPct val="115000"/>
              </a:lnSpc>
              <a:spcBef>
                <a:spcPts val="0"/>
              </a:spcBef>
              <a:spcAft>
                <a:spcPts val="0"/>
              </a:spcAft>
              <a:buSzPts val="1700"/>
              <a:buChar char="●"/>
            </a:pPr>
            <a:r>
              <a:rPr b="1" lang="en" sz="1700"/>
              <a:t>What is lost and what is gained</a:t>
            </a:r>
            <a:r>
              <a:rPr lang="en" sz="1700"/>
              <a:t> in visual representations of data like this?</a:t>
            </a:r>
            <a:endParaRPr sz="1700"/>
          </a:p>
          <a:p>
            <a:pPr indent="-336550" lvl="0" marL="457200" rtl="0" algn="l">
              <a:lnSpc>
                <a:spcPct val="115000"/>
              </a:lnSpc>
              <a:spcBef>
                <a:spcPts val="0"/>
              </a:spcBef>
              <a:spcAft>
                <a:spcPts val="0"/>
              </a:spcAft>
              <a:buSzPts val="1700"/>
              <a:buChar char="●"/>
            </a:pPr>
            <a:r>
              <a:rPr lang="en" sz="1700"/>
              <a:t>How can we represent data both </a:t>
            </a:r>
            <a:r>
              <a:rPr b="1" i="1" lang="en" sz="1700"/>
              <a:t>accurately</a:t>
            </a:r>
            <a:r>
              <a:rPr lang="en" sz="1700"/>
              <a:t>,</a:t>
            </a:r>
            <a:r>
              <a:rPr lang="en" sz="1700"/>
              <a:t> </a:t>
            </a:r>
            <a:r>
              <a:rPr b="1" i="1" lang="en" sz="1700"/>
              <a:t>completely, </a:t>
            </a:r>
            <a:r>
              <a:rPr lang="en" sz="1700"/>
              <a:t>and </a:t>
            </a:r>
            <a:r>
              <a:rPr b="1" i="1" lang="en" sz="1700"/>
              <a:t>with care</a:t>
            </a:r>
            <a:r>
              <a:rPr lang="en" sz="1700"/>
              <a:t>?</a:t>
            </a:r>
            <a:endParaRPr sz="1700"/>
          </a:p>
          <a:p>
            <a:pPr indent="0" lvl="0" marL="0" rtl="0" algn="l">
              <a:spcBef>
                <a:spcPts val="1600"/>
              </a:spcBef>
              <a:spcAft>
                <a:spcPts val="1600"/>
              </a:spcAft>
              <a:buNone/>
            </a:pPr>
            <a:r>
              <a:t/>
            </a:r>
            <a:endParaRPr/>
          </a:p>
        </p:txBody>
      </p:sp>
      <p:pic>
        <p:nvPicPr>
          <p:cNvPr id="613" name="Google Shape;613;p106"/>
          <p:cNvPicPr preferRelativeResize="0"/>
          <p:nvPr/>
        </p:nvPicPr>
        <p:blipFill>
          <a:blip r:embed="rId3">
            <a:alphaModFix/>
          </a:blip>
          <a:stretch>
            <a:fillRect/>
          </a:stretch>
        </p:blipFill>
        <p:spPr>
          <a:xfrm>
            <a:off x="4507153" y="681888"/>
            <a:ext cx="4250047" cy="3779725"/>
          </a:xfrm>
          <a:prstGeom prst="rect">
            <a:avLst/>
          </a:prstGeom>
          <a:noFill/>
          <a:ln>
            <a:noFill/>
          </a:ln>
        </p:spPr>
      </p:pic>
      <p:sp>
        <p:nvSpPr>
          <p:cNvPr id="614" name="Google Shape;614;p106"/>
          <p:cNvSpPr txBox="1"/>
          <p:nvPr>
            <p:ph type="title"/>
          </p:nvPr>
        </p:nvSpPr>
        <p:spPr>
          <a:xfrm>
            <a:off x="72725" y="138875"/>
            <a:ext cx="9011400" cy="58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100">
                <a:solidFill>
                  <a:srgbClr val="ED0E0E"/>
                </a:solidFill>
              </a:rPr>
              <a:t>In this case, the </a:t>
            </a:r>
            <a:r>
              <a:rPr lang="en" sz="2100"/>
              <a:t>map</a:t>
            </a:r>
            <a:r>
              <a:rPr lang="en" sz="2100">
                <a:solidFill>
                  <a:srgbClr val="ED0E0E"/>
                </a:solidFill>
              </a:rPr>
              <a:t> is presenting humans as </a:t>
            </a:r>
            <a:r>
              <a:rPr i="1" lang="en" sz="2100">
                <a:solidFill>
                  <a:srgbClr val="ED0E0E"/>
                </a:solidFill>
              </a:rPr>
              <a:t>objects</a:t>
            </a:r>
            <a:r>
              <a:rPr lang="en" sz="2100">
                <a:solidFill>
                  <a:srgbClr val="ED0E0E"/>
                </a:solidFill>
              </a:rPr>
              <a:t> rather than </a:t>
            </a:r>
            <a:r>
              <a:rPr i="1" lang="en" sz="2100">
                <a:solidFill>
                  <a:srgbClr val="ED0E0E"/>
                </a:solidFill>
              </a:rPr>
              <a:t>people</a:t>
            </a:r>
            <a:r>
              <a:rPr lang="en" sz="2100">
                <a:solidFill>
                  <a:srgbClr val="ED0E0E"/>
                </a:solidFill>
              </a:rPr>
              <a:t>. </a:t>
            </a:r>
            <a:endParaRPr i="1" sz="3100">
              <a:solidFill>
                <a:srgbClr val="ED0E0E"/>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18" name="Shape 618"/>
        <p:cNvGrpSpPr/>
        <p:nvPr/>
      </p:nvGrpSpPr>
      <p:grpSpPr>
        <a:xfrm>
          <a:off x="0" y="0"/>
          <a:ext cx="0" cy="0"/>
          <a:chOff x="0" y="0"/>
          <a:chExt cx="0" cy="0"/>
        </a:xfrm>
      </p:grpSpPr>
      <p:sp>
        <p:nvSpPr>
          <p:cNvPr id="619" name="Google Shape;619;p107"/>
          <p:cNvSpPr txBox="1"/>
          <p:nvPr>
            <p:ph idx="1" type="body"/>
          </p:nvPr>
        </p:nvSpPr>
        <p:spPr>
          <a:xfrm>
            <a:off x="311700" y="13683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Viewers may have </a:t>
            </a:r>
            <a:r>
              <a:rPr b="1" lang="en" sz="1800"/>
              <a:t>l</a:t>
            </a:r>
            <a:r>
              <a:rPr b="1" lang="en" sz="1800"/>
              <a:t>imited knowledge</a:t>
            </a:r>
            <a:r>
              <a:rPr lang="en" sz="1800"/>
              <a:t> about the spaces depicted </a:t>
            </a:r>
            <a:endParaRPr sz="1800"/>
          </a:p>
          <a:p>
            <a:pPr indent="-342900" lvl="0" marL="457200" rtl="0" algn="l">
              <a:spcBef>
                <a:spcPts val="0"/>
              </a:spcBef>
              <a:spcAft>
                <a:spcPts val="0"/>
              </a:spcAft>
              <a:buSzPts val="1800"/>
              <a:buChar char="●"/>
            </a:pPr>
            <a:r>
              <a:rPr b="1" lang="en" sz="1800"/>
              <a:t>M</a:t>
            </a:r>
            <a:r>
              <a:rPr b="1" lang="en" sz="1800"/>
              <a:t>apping technologies </a:t>
            </a:r>
            <a:r>
              <a:rPr lang="en" sz="1800"/>
              <a:t>may not</a:t>
            </a:r>
            <a:r>
              <a:rPr lang="en" sz="1800"/>
              <a:t> accurately/completely show all relevant variables</a:t>
            </a:r>
            <a:endParaRPr sz="1800"/>
          </a:p>
          <a:p>
            <a:pPr indent="-342900" lvl="0" marL="457200" rtl="0" algn="l">
              <a:spcBef>
                <a:spcPts val="0"/>
              </a:spcBef>
              <a:spcAft>
                <a:spcPts val="0"/>
              </a:spcAft>
              <a:buSzPts val="1800"/>
              <a:buChar char="●"/>
            </a:pPr>
            <a:r>
              <a:rPr b="1" lang="en" sz="1800"/>
              <a:t>Navigability</a:t>
            </a:r>
            <a:r>
              <a:rPr lang="en" sz="1800"/>
              <a:t> and </a:t>
            </a:r>
            <a:r>
              <a:rPr b="1" lang="en" sz="1800"/>
              <a:t>clarity</a:t>
            </a:r>
            <a:r>
              <a:rPr lang="en" sz="1800"/>
              <a:t> are </a:t>
            </a:r>
            <a:r>
              <a:rPr lang="en" sz="1800"/>
              <a:t>concerns. Consider:</a:t>
            </a:r>
            <a:r>
              <a:rPr lang="en" sz="1800"/>
              <a:t> how usable is the map?</a:t>
            </a:r>
            <a:endParaRPr sz="1800"/>
          </a:p>
          <a:p>
            <a:pPr indent="-342900" lvl="0" marL="457200" rtl="0" algn="l">
              <a:spcBef>
                <a:spcPts val="0"/>
              </a:spcBef>
              <a:spcAft>
                <a:spcPts val="0"/>
              </a:spcAft>
              <a:buSzPts val="1800"/>
              <a:buChar char="●"/>
            </a:pPr>
            <a:r>
              <a:rPr lang="en" sz="1800"/>
              <a:t>Maps may not have been </a:t>
            </a:r>
            <a:r>
              <a:rPr b="1" lang="en" sz="1800"/>
              <a:t>normalized</a:t>
            </a:r>
            <a:r>
              <a:rPr lang="en" sz="1800"/>
              <a:t> (normalizing refers to adjusting data that may have been collected at </a:t>
            </a:r>
            <a:r>
              <a:rPr lang="en" sz="1800"/>
              <a:t>different</a:t>
            </a:r>
            <a:r>
              <a:rPr lang="en" sz="1800"/>
              <a:t> scales into a common scale), so comparisons might be inaccurate or misleading</a:t>
            </a:r>
            <a:endParaRPr sz="1800"/>
          </a:p>
          <a:p>
            <a:pPr indent="-342900" lvl="0" marL="457200" rtl="0" algn="l">
              <a:spcBef>
                <a:spcPts val="0"/>
              </a:spcBef>
              <a:spcAft>
                <a:spcPts val="0"/>
              </a:spcAft>
              <a:buSzPts val="1800"/>
              <a:buChar char="●"/>
            </a:pPr>
            <a:r>
              <a:rPr lang="en" sz="1800"/>
              <a:t>Like any other type of rhetoric, </a:t>
            </a:r>
            <a:r>
              <a:rPr b="1" lang="en" sz="1800"/>
              <a:t>maps can be used to tell</a:t>
            </a:r>
            <a:r>
              <a:rPr lang="en" sz="1800"/>
              <a:t>—</a:t>
            </a:r>
            <a:r>
              <a:rPr lang="en" sz="1800"/>
              <a:t>or obfuscate—</a:t>
            </a:r>
            <a:r>
              <a:rPr b="1" lang="en" sz="1800"/>
              <a:t>specific stories</a:t>
            </a:r>
            <a:endParaRPr sz="1800"/>
          </a:p>
        </p:txBody>
      </p:sp>
      <p:sp>
        <p:nvSpPr>
          <p:cNvPr id="620" name="Google Shape;620;p107"/>
          <p:cNvSpPr txBox="1"/>
          <p:nvPr>
            <p:ph type="title"/>
          </p:nvPr>
        </p:nvSpPr>
        <p:spPr>
          <a:xfrm>
            <a:off x="221200" y="209450"/>
            <a:ext cx="8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Limitations of Some Data Presentation </a:t>
            </a:r>
            <a:endParaRPr sz="3100"/>
          </a:p>
          <a:p>
            <a:pPr indent="0" lvl="0" marL="0" rtl="0" algn="l">
              <a:spcBef>
                <a:spcPts val="0"/>
              </a:spcBef>
              <a:spcAft>
                <a:spcPts val="0"/>
              </a:spcAft>
              <a:buNone/>
            </a:pPr>
            <a:r>
              <a:rPr lang="en" sz="3100"/>
              <a:t>Method</a:t>
            </a:r>
            <a:r>
              <a:rPr lang="en" sz="3100"/>
              <a:t>s: Maps</a:t>
            </a:r>
            <a:r>
              <a:rPr lang="en" sz="3100"/>
              <a:t> </a:t>
            </a:r>
            <a:endParaRPr sz="3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24" name="Shape 624"/>
        <p:cNvGrpSpPr/>
        <p:nvPr/>
      </p:nvGrpSpPr>
      <p:grpSpPr>
        <a:xfrm>
          <a:off x="0" y="0"/>
          <a:ext cx="0" cy="0"/>
          <a:chOff x="0" y="0"/>
          <a:chExt cx="0" cy="0"/>
        </a:xfrm>
      </p:grpSpPr>
      <p:sp>
        <p:nvSpPr>
          <p:cNvPr id="625" name="Google Shape;625;p108"/>
          <p:cNvSpPr txBox="1"/>
          <p:nvPr>
            <p:ph type="title"/>
          </p:nvPr>
        </p:nvSpPr>
        <p:spPr>
          <a:xfrm>
            <a:off x="311700" y="1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map of the T is more </a:t>
            </a:r>
            <a:r>
              <a:rPr i="1" lang="en"/>
              <a:t>navigable</a:t>
            </a:r>
            <a:r>
              <a:rPr lang="en"/>
              <a:t>?</a:t>
            </a:r>
            <a:endParaRPr/>
          </a:p>
        </p:txBody>
      </p:sp>
      <p:sp>
        <p:nvSpPr>
          <p:cNvPr id="626" name="Google Shape;626;p108"/>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or</a:t>
            </a:r>
            <a:endParaRPr/>
          </a:p>
        </p:txBody>
      </p:sp>
      <p:pic>
        <p:nvPicPr>
          <p:cNvPr id="627" name="Google Shape;627;p108"/>
          <p:cNvPicPr preferRelativeResize="0"/>
          <p:nvPr/>
        </p:nvPicPr>
        <p:blipFill rotWithShape="1">
          <a:blip r:embed="rId3">
            <a:alphaModFix/>
          </a:blip>
          <a:srcRect b="9722" l="37774" r="25523" t="20833"/>
          <a:stretch/>
        </p:blipFill>
        <p:spPr>
          <a:xfrm>
            <a:off x="734325" y="810324"/>
            <a:ext cx="3429299" cy="3648200"/>
          </a:xfrm>
          <a:prstGeom prst="rect">
            <a:avLst/>
          </a:prstGeom>
          <a:noFill/>
          <a:ln>
            <a:noFill/>
          </a:ln>
        </p:spPr>
      </p:pic>
      <p:pic>
        <p:nvPicPr>
          <p:cNvPr descr="Image result for boston t map" id="628" name="Google Shape;628;p108"/>
          <p:cNvPicPr preferRelativeResize="0"/>
          <p:nvPr/>
        </p:nvPicPr>
        <p:blipFill rotWithShape="1">
          <a:blip r:embed="rId4">
            <a:alphaModFix/>
          </a:blip>
          <a:srcRect b="0" l="0" r="0" t="0"/>
          <a:stretch/>
        </p:blipFill>
        <p:spPr>
          <a:xfrm>
            <a:off x="5021525" y="810325"/>
            <a:ext cx="3639935" cy="36481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32" name="Shape 632"/>
        <p:cNvGrpSpPr/>
        <p:nvPr/>
      </p:nvGrpSpPr>
      <p:grpSpPr>
        <a:xfrm>
          <a:off x="0" y="0"/>
          <a:ext cx="0" cy="0"/>
          <a:chOff x="0" y="0"/>
          <a:chExt cx="0" cy="0"/>
        </a:xfrm>
      </p:grpSpPr>
      <p:sp>
        <p:nvSpPr>
          <p:cNvPr id="633" name="Google Shape;633;p109"/>
          <p:cNvSpPr txBox="1"/>
          <p:nvPr>
            <p:ph type="title"/>
          </p:nvPr>
        </p:nvSpPr>
        <p:spPr>
          <a:xfrm>
            <a:off x="231150" y="165675"/>
            <a:ext cx="880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Example of Unnormalized vs. Normalized Maps</a:t>
            </a:r>
            <a:endParaRPr sz="3100"/>
          </a:p>
        </p:txBody>
      </p:sp>
      <p:pic>
        <p:nvPicPr>
          <p:cNvPr descr="described above" id="634" name="Google Shape;634;p109"/>
          <p:cNvPicPr preferRelativeResize="0"/>
          <p:nvPr/>
        </p:nvPicPr>
        <p:blipFill rotWithShape="1">
          <a:blip r:embed="rId3">
            <a:alphaModFix/>
          </a:blip>
          <a:srcRect b="0" l="0" r="0" t="0"/>
          <a:stretch/>
        </p:blipFill>
        <p:spPr>
          <a:xfrm>
            <a:off x="311701" y="855125"/>
            <a:ext cx="4152900" cy="3209100"/>
          </a:xfrm>
          <a:prstGeom prst="rect">
            <a:avLst/>
          </a:prstGeom>
          <a:noFill/>
          <a:ln>
            <a:noFill/>
          </a:ln>
        </p:spPr>
      </p:pic>
      <p:pic>
        <p:nvPicPr>
          <p:cNvPr descr="described above" id="635" name="Google Shape;635;p109"/>
          <p:cNvPicPr preferRelativeResize="0"/>
          <p:nvPr/>
        </p:nvPicPr>
        <p:blipFill rotWithShape="1">
          <a:blip r:embed="rId4">
            <a:alphaModFix/>
          </a:blip>
          <a:srcRect b="0" l="0" r="0" t="0"/>
          <a:stretch/>
        </p:blipFill>
        <p:spPr>
          <a:xfrm>
            <a:off x="4728989" y="855125"/>
            <a:ext cx="4153236" cy="3209099"/>
          </a:xfrm>
          <a:prstGeom prst="rect">
            <a:avLst/>
          </a:prstGeom>
          <a:noFill/>
          <a:ln>
            <a:noFill/>
          </a:ln>
        </p:spPr>
      </p:pic>
      <p:sp>
        <p:nvSpPr>
          <p:cNvPr id="636" name="Google Shape;636;p109"/>
          <p:cNvSpPr txBox="1"/>
          <p:nvPr/>
        </p:nvSpPr>
        <p:spPr>
          <a:xfrm>
            <a:off x="311700" y="3981650"/>
            <a:ext cx="4152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lang="en" sz="1300">
                <a:latin typeface="Open Sans"/>
                <a:ea typeface="Open Sans"/>
                <a:cs typeface="Open Sans"/>
                <a:sym typeface="Open Sans"/>
              </a:rPr>
              <a:t>Unnormalized Map of Vacant Houses in the U.S.</a:t>
            </a:r>
            <a:endParaRPr sz="1100"/>
          </a:p>
          <a:p>
            <a:pPr indent="0" lvl="0" marL="0" rtl="0" algn="ctr">
              <a:spcBef>
                <a:spcPts val="0"/>
              </a:spcBef>
              <a:spcAft>
                <a:spcPts val="0"/>
              </a:spcAft>
              <a:buClr>
                <a:srgbClr val="000000"/>
              </a:buClr>
              <a:buFont typeface="Arial"/>
              <a:buNone/>
            </a:pPr>
            <a:r>
              <a:rPr i="1" lang="en" sz="1300">
                <a:latin typeface="Open Sans"/>
                <a:ea typeface="Open Sans"/>
                <a:cs typeface="Open Sans"/>
                <a:sym typeface="Open Sans"/>
              </a:rPr>
              <a:t>Credit: </a:t>
            </a:r>
            <a:r>
              <a:rPr i="1" lang="en" sz="1300" u="sng">
                <a:solidFill>
                  <a:srgbClr val="0062A0"/>
                </a:solidFill>
                <a:latin typeface="Open Sans"/>
                <a:ea typeface="Open Sans"/>
                <a:cs typeface="Open Sans"/>
                <a:sym typeface="Open Sans"/>
                <a:hlinkClick r:id="rId5">
                  <a:extLst>
                    <a:ext uri="{A12FA001-AC4F-418D-AE19-62706E023703}">
                      <ahyp:hlinkClr val="tx"/>
                    </a:ext>
                  </a:extLst>
                </a:hlinkClick>
              </a:rPr>
              <a:t>U.S. Census website</a:t>
            </a:r>
            <a:endParaRPr i="1" sz="1300">
              <a:latin typeface="Open Sans"/>
              <a:ea typeface="Open Sans"/>
              <a:cs typeface="Open Sans"/>
              <a:sym typeface="Open Sans"/>
            </a:endParaRPr>
          </a:p>
          <a:p>
            <a:pPr indent="0" lvl="0" marL="0" rtl="0" algn="l">
              <a:spcBef>
                <a:spcPts val="0"/>
              </a:spcBef>
              <a:spcAft>
                <a:spcPts val="0"/>
              </a:spcAft>
              <a:buNone/>
            </a:pPr>
            <a:r>
              <a:t/>
            </a:r>
            <a:endParaRPr sz="1100">
              <a:latin typeface="Cambria"/>
              <a:ea typeface="Cambria"/>
              <a:cs typeface="Cambria"/>
              <a:sym typeface="Cambria"/>
            </a:endParaRPr>
          </a:p>
        </p:txBody>
      </p:sp>
      <p:sp>
        <p:nvSpPr>
          <p:cNvPr id="637" name="Google Shape;637;p109"/>
          <p:cNvSpPr txBox="1"/>
          <p:nvPr/>
        </p:nvSpPr>
        <p:spPr>
          <a:xfrm>
            <a:off x="4729150" y="3981650"/>
            <a:ext cx="41529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Open Sans"/>
                <a:ea typeface="Open Sans"/>
                <a:cs typeface="Open Sans"/>
                <a:sym typeface="Open Sans"/>
              </a:rPr>
              <a:t>Normalized Map of Vacant Houses in the U.S.</a:t>
            </a:r>
            <a:endParaRPr sz="1300"/>
          </a:p>
          <a:p>
            <a:pPr indent="0" lvl="0" marL="0" rtl="0" algn="ctr">
              <a:spcBef>
                <a:spcPts val="0"/>
              </a:spcBef>
              <a:spcAft>
                <a:spcPts val="0"/>
              </a:spcAft>
              <a:buNone/>
            </a:pPr>
            <a:r>
              <a:rPr i="1" lang="en" sz="1300">
                <a:latin typeface="Open Sans"/>
                <a:ea typeface="Open Sans"/>
                <a:cs typeface="Open Sans"/>
                <a:sym typeface="Open Sans"/>
              </a:rPr>
              <a:t>Credit: </a:t>
            </a:r>
            <a:r>
              <a:rPr i="1" lang="en" sz="1300" u="sng">
                <a:solidFill>
                  <a:srgbClr val="0062A0"/>
                </a:solidFill>
                <a:latin typeface="Open Sans"/>
                <a:ea typeface="Open Sans"/>
                <a:cs typeface="Open Sans"/>
                <a:sym typeface="Open Sans"/>
                <a:hlinkClick r:id="rId6">
                  <a:extLst>
                    <a:ext uri="{A12FA001-AC4F-418D-AE19-62706E023703}">
                      <ahyp:hlinkClr val="tx"/>
                    </a:ext>
                  </a:extLst>
                </a:hlinkClick>
              </a:rPr>
              <a:t>U.S. Census website</a:t>
            </a:r>
            <a:endParaRPr i="1" sz="1300">
              <a:latin typeface="Open Sans"/>
              <a:ea typeface="Open Sans"/>
              <a:cs typeface="Open Sans"/>
              <a:sym typeface="Open Sans"/>
            </a:endParaRPr>
          </a:p>
          <a:p>
            <a:pPr indent="0" lvl="0" marL="0" rtl="0" algn="ctr">
              <a:spcBef>
                <a:spcPts val="0"/>
              </a:spcBef>
              <a:spcAft>
                <a:spcPts val="0"/>
              </a:spcAft>
              <a:buNone/>
            </a:pPr>
            <a:r>
              <a:t/>
            </a:r>
            <a:endParaRPr b="1" sz="1300">
              <a:latin typeface="Open Sans"/>
              <a:ea typeface="Open Sans"/>
              <a:cs typeface="Open Sans"/>
              <a:sym typeface="Open Sans"/>
            </a:endParaRPr>
          </a:p>
          <a:p>
            <a:pPr indent="0" lvl="0" marL="0" rtl="0" algn="l">
              <a:spcBef>
                <a:spcPts val="0"/>
              </a:spcBef>
              <a:spcAft>
                <a:spcPts val="0"/>
              </a:spcAft>
              <a:buNone/>
            </a:pPr>
            <a:r>
              <a:t/>
            </a:r>
            <a:endParaRPr sz="1300">
              <a:latin typeface="Cambria"/>
              <a:ea typeface="Cambria"/>
              <a:cs typeface="Cambria"/>
              <a:sym typeface="Cambri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41" name="Shape 641"/>
        <p:cNvGrpSpPr/>
        <p:nvPr/>
      </p:nvGrpSpPr>
      <p:grpSpPr>
        <a:xfrm>
          <a:off x="0" y="0"/>
          <a:ext cx="0" cy="0"/>
          <a:chOff x="0" y="0"/>
          <a:chExt cx="0" cy="0"/>
        </a:xfrm>
      </p:grpSpPr>
      <p:sp>
        <p:nvSpPr>
          <p:cNvPr id="642" name="Google Shape;642;p110"/>
          <p:cNvSpPr txBox="1"/>
          <p:nvPr>
            <p:ph idx="1" type="body"/>
          </p:nvPr>
        </p:nvSpPr>
        <p:spPr>
          <a:xfrm>
            <a:off x="348500" y="1315575"/>
            <a:ext cx="8283300" cy="3439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a:t>
            </a:r>
            <a:r>
              <a:rPr b="1" lang="en" sz="1900"/>
              <a:t>s</a:t>
            </a:r>
            <a:r>
              <a:rPr b="1" lang="en" sz="1900"/>
              <a:t>tructure</a:t>
            </a:r>
            <a:r>
              <a:rPr lang="en" sz="1900"/>
              <a:t> and </a:t>
            </a:r>
            <a:r>
              <a:rPr b="1" lang="en" sz="1900"/>
              <a:t>scale</a:t>
            </a:r>
            <a:r>
              <a:rPr lang="en" sz="1900"/>
              <a:t> of charts and graphs could be </a:t>
            </a:r>
            <a:r>
              <a:rPr b="1" lang="en" sz="1900"/>
              <a:t>manipulated </a:t>
            </a:r>
            <a:r>
              <a:rPr lang="en" sz="1900"/>
              <a:t>to amplify or diminish differences </a:t>
            </a:r>
            <a:endParaRPr sz="1900"/>
          </a:p>
          <a:p>
            <a:pPr indent="-349250" lvl="0" marL="457200" rtl="0" algn="l">
              <a:spcBef>
                <a:spcPts val="0"/>
              </a:spcBef>
              <a:spcAft>
                <a:spcPts val="0"/>
              </a:spcAft>
              <a:buSzPts val="1900"/>
              <a:buChar char="●"/>
            </a:pPr>
            <a:r>
              <a:rPr b="1" lang="en" sz="1900"/>
              <a:t>Different types</a:t>
            </a:r>
            <a:r>
              <a:rPr lang="en" sz="1900"/>
              <a:t> of graphs and charts work better for some types of data presentation than others—for example, a pie chart and a line graph might not both be able to represent the same data accurately</a:t>
            </a:r>
            <a:endParaRPr sz="1900"/>
          </a:p>
          <a:p>
            <a:pPr indent="-349250" lvl="0" marL="457200" rtl="0" algn="l">
              <a:spcBef>
                <a:spcPts val="0"/>
              </a:spcBef>
              <a:spcAft>
                <a:spcPts val="0"/>
              </a:spcAft>
              <a:buSzPts val="1900"/>
              <a:buChar char="●"/>
            </a:pPr>
            <a:r>
              <a:rPr lang="en" sz="1900"/>
              <a:t>A chart with </a:t>
            </a:r>
            <a:r>
              <a:rPr b="1" lang="en" sz="1900"/>
              <a:t>too much information</a:t>
            </a:r>
            <a:r>
              <a:rPr lang="en" sz="1900"/>
              <a:t> will be difficult to understand, but </a:t>
            </a:r>
            <a:r>
              <a:rPr b="1" lang="en" sz="1900"/>
              <a:t>too little information</a:t>
            </a:r>
            <a:r>
              <a:rPr lang="en" sz="1900"/>
              <a:t> could be an indication that data has been cherry-picked to support an argument</a:t>
            </a:r>
            <a:endParaRPr sz="1900"/>
          </a:p>
          <a:p>
            <a:pPr indent="0" lvl="0" marL="914400" rtl="0" algn="l">
              <a:spcBef>
                <a:spcPts val="1600"/>
              </a:spcBef>
              <a:spcAft>
                <a:spcPts val="1600"/>
              </a:spcAft>
              <a:buNone/>
            </a:pPr>
            <a:r>
              <a:t/>
            </a:r>
            <a:endParaRPr sz="1900"/>
          </a:p>
        </p:txBody>
      </p:sp>
      <p:sp>
        <p:nvSpPr>
          <p:cNvPr id="643" name="Google Shape;643;p110"/>
          <p:cNvSpPr txBox="1"/>
          <p:nvPr>
            <p:ph type="title"/>
          </p:nvPr>
        </p:nvSpPr>
        <p:spPr>
          <a:xfrm>
            <a:off x="170400" y="120750"/>
            <a:ext cx="8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Limitations of Some Data Presentation Methods: Charts and Diagrams</a:t>
            </a:r>
            <a:endParaRPr sz="3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47" name="Shape 647"/>
        <p:cNvGrpSpPr/>
        <p:nvPr/>
      </p:nvGrpSpPr>
      <p:grpSpPr>
        <a:xfrm>
          <a:off x="0" y="0"/>
          <a:ext cx="0" cy="0"/>
          <a:chOff x="0" y="0"/>
          <a:chExt cx="0" cy="0"/>
        </a:xfrm>
      </p:grpSpPr>
      <p:sp>
        <p:nvSpPr>
          <p:cNvPr id="648" name="Google Shape;648;p111"/>
          <p:cNvSpPr txBox="1"/>
          <p:nvPr>
            <p:ph idx="1" type="body"/>
          </p:nvPr>
        </p:nvSpPr>
        <p:spPr>
          <a:xfrm>
            <a:off x="4468875" y="693450"/>
            <a:ext cx="4504800" cy="37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Discussion:</a:t>
            </a:r>
            <a:endParaRPr b="1" sz="2000"/>
          </a:p>
          <a:p>
            <a:pPr indent="-330200" lvl="0" marL="457200" rtl="0" algn="l">
              <a:spcBef>
                <a:spcPts val="1600"/>
              </a:spcBef>
              <a:spcAft>
                <a:spcPts val="0"/>
              </a:spcAft>
              <a:buSzPts val="1600"/>
              <a:buChar char="●"/>
            </a:pPr>
            <a:r>
              <a:rPr lang="en" sz="1600"/>
              <a:t>What </a:t>
            </a:r>
            <a:r>
              <a:rPr b="1" lang="en" sz="1600"/>
              <a:t>commonalities</a:t>
            </a:r>
            <a:r>
              <a:rPr lang="en" sz="1600"/>
              <a:t> do you notice among the more misleading and more accurate versions of graphs and charts in these examples?</a:t>
            </a:r>
            <a:endParaRPr sz="1600"/>
          </a:p>
          <a:p>
            <a:pPr indent="-330200" lvl="0" marL="457200" rtl="0" algn="l">
              <a:spcBef>
                <a:spcPts val="0"/>
              </a:spcBef>
              <a:spcAft>
                <a:spcPts val="0"/>
              </a:spcAft>
              <a:buSzPts val="1600"/>
              <a:buChar char="●"/>
            </a:pPr>
            <a:r>
              <a:rPr lang="en" sz="1600"/>
              <a:t>How </a:t>
            </a:r>
            <a:r>
              <a:rPr lang="en" sz="1600"/>
              <a:t>would</a:t>
            </a:r>
            <a:r>
              <a:rPr lang="en" sz="1600"/>
              <a:t> you define “</a:t>
            </a:r>
            <a:r>
              <a:rPr b="1" lang="en" sz="1600"/>
              <a:t>accuracy</a:t>
            </a:r>
            <a:r>
              <a:rPr lang="en" sz="1600"/>
              <a:t>” in the context of data presentation? </a:t>
            </a:r>
            <a:r>
              <a:rPr lang="en" sz="1600"/>
              <a:t>Why is that question essential to ask?</a:t>
            </a:r>
            <a:endParaRPr sz="1600"/>
          </a:p>
          <a:p>
            <a:pPr indent="-330200" lvl="0" marL="457200" rtl="0" algn="l">
              <a:spcBef>
                <a:spcPts val="0"/>
              </a:spcBef>
              <a:spcAft>
                <a:spcPts val="0"/>
              </a:spcAft>
              <a:buSzPts val="1600"/>
              <a:buChar char="●"/>
            </a:pPr>
            <a:r>
              <a:rPr lang="en" sz="1600"/>
              <a:t>In what </a:t>
            </a:r>
            <a:r>
              <a:rPr b="1" lang="en" sz="1600"/>
              <a:t>contexts</a:t>
            </a:r>
            <a:r>
              <a:rPr lang="en" sz="1600"/>
              <a:t> does it make the most sense to use these kinds of visuals to present data? Are there other times where they’re inappropriate? How so?</a:t>
            </a:r>
            <a:endParaRPr sz="1600"/>
          </a:p>
          <a:p>
            <a:pPr indent="0" lvl="0" marL="914400" rtl="0" algn="l">
              <a:spcBef>
                <a:spcPts val="1600"/>
              </a:spcBef>
              <a:spcAft>
                <a:spcPts val="1600"/>
              </a:spcAft>
              <a:buNone/>
            </a:pPr>
            <a:r>
              <a:t/>
            </a:r>
            <a:endParaRPr sz="1700"/>
          </a:p>
        </p:txBody>
      </p:sp>
      <p:sp>
        <p:nvSpPr>
          <p:cNvPr id="649" name="Google Shape;649;p111"/>
          <p:cNvSpPr txBox="1"/>
          <p:nvPr>
            <p:ph type="title"/>
          </p:nvPr>
        </p:nvSpPr>
        <p:spPr>
          <a:xfrm>
            <a:off x="170400" y="120750"/>
            <a:ext cx="8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Examples of Limitations using Charts and Diagrams</a:t>
            </a:r>
            <a:endParaRPr sz="2800"/>
          </a:p>
        </p:txBody>
      </p:sp>
      <p:pic>
        <p:nvPicPr>
          <p:cNvPr id="650" name="Google Shape;650;p111"/>
          <p:cNvPicPr preferRelativeResize="0"/>
          <p:nvPr/>
        </p:nvPicPr>
        <p:blipFill>
          <a:blip r:embed="rId3">
            <a:alphaModFix/>
          </a:blip>
          <a:stretch>
            <a:fillRect/>
          </a:stretch>
        </p:blipFill>
        <p:spPr>
          <a:xfrm>
            <a:off x="251925" y="667900"/>
            <a:ext cx="3930026" cy="3807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54" name="Shape 654"/>
        <p:cNvGrpSpPr/>
        <p:nvPr/>
      </p:nvGrpSpPr>
      <p:grpSpPr>
        <a:xfrm>
          <a:off x="0" y="0"/>
          <a:ext cx="0" cy="0"/>
          <a:chOff x="0" y="0"/>
          <a:chExt cx="0" cy="0"/>
        </a:xfrm>
      </p:grpSpPr>
      <p:sp>
        <p:nvSpPr>
          <p:cNvPr id="655" name="Google Shape;655;p112"/>
          <p:cNvSpPr txBox="1"/>
          <p:nvPr>
            <p:ph idx="1" type="body"/>
          </p:nvPr>
        </p:nvSpPr>
        <p:spPr>
          <a:xfrm>
            <a:off x="169425" y="288075"/>
            <a:ext cx="88692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More l</a:t>
            </a:r>
            <a:r>
              <a:rPr lang="en" sz="2200"/>
              <a:t>imitations with presenting data using </a:t>
            </a:r>
            <a:r>
              <a:rPr b="1" lang="en" sz="2200"/>
              <a:t>CHARTS and DIAGRAMS:</a:t>
            </a:r>
            <a:endParaRPr b="1" sz="2200"/>
          </a:p>
          <a:p>
            <a:pPr indent="0" lvl="0" marL="914400" rtl="0" algn="l">
              <a:spcBef>
                <a:spcPts val="1600"/>
              </a:spcBef>
              <a:spcAft>
                <a:spcPts val="1600"/>
              </a:spcAft>
              <a:buNone/>
            </a:pPr>
            <a:r>
              <a:t/>
            </a:r>
            <a:endParaRPr sz="1800"/>
          </a:p>
        </p:txBody>
      </p:sp>
      <p:pic>
        <p:nvPicPr>
          <p:cNvPr id="656" name="Google Shape;656;p112"/>
          <p:cNvPicPr preferRelativeResize="0"/>
          <p:nvPr/>
        </p:nvPicPr>
        <p:blipFill>
          <a:blip r:embed="rId3">
            <a:alphaModFix/>
          </a:blip>
          <a:stretch>
            <a:fillRect/>
          </a:stretch>
        </p:blipFill>
        <p:spPr>
          <a:xfrm>
            <a:off x="4719991" y="809175"/>
            <a:ext cx="4051635" cy="3695800"/>
          </a:xfrm>
          <a:prstGeom prst="rect">
            <a:avLst/>
          </a:prstGeom>
          <a:noFill/>
          <a:ln>
            <a:noFill/>
          </a:ln>
        </p:spPr>
      </p:pic>
      <p:pic>
        <p:nvPicPr>
          <p:cNvPr id="657" name="Google Shape;657;p112"/>
          <p:cNvPicPr preferRelativeResize="0"/>
          <p:nvPr/>
        </p:nvPicPr>
        <p:blipFill>
          <a:blip r:embed="rId4">
            <a:alphaModFix/>
          </a:blip>
          <a:stretch>
            <a:fillRect/>
          </a:stretch>
        </p:blipFill>
        <p:spPr>
          <a:xfrm>
            <a:off x="343100" y="809175"/>
            <a:ext cx="4027626" cy="36958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61" name="Shape 661"/>
        <p:cNvGrpSpPr/>
        <p:nvPr/>
      </p:nvGrpSpPr>
      <p:grpSpPr>
        <a:xfrm>
          <a:off x="0" y="0"/>
          <a:ext cx="0" cy="0"/>
          <a:chOff x="0" y="0"/>
          <a:chExt cx="0" cy="0"/>
        </a:xfrm>
      </p:grpSpPr>
      <p:sp>
        <p:nvSpPr>
          <p:cNvPr id="662" name="Google Shape;662;p113"/>
          <p:cNvSpPr txBox="1"/>
          <p:nvPr>
            <p:ph idx="1" type="body"/>
          </p:nvPr>
        </p:nvSpPr>
        <p:spPr>
          <a:xfrm>
            <a:off x="169425" y="288075"/>
            <a:ext cx="88692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More limitations with presenting data using </a:t>
            </a:r>
            <a:r>
              <a:rPr b="1" lang="en" sz="2200"/>
              <a:t>GRAPHS</a:t>
            </a:r>
            <a:r>
              <a:rPr b="1" lang="en" sz="2200"/>
              <a:t> and MAPS:</a:t>
            </a:r>
            <a:endParaRPr b="1" sz="2200"/>
          </a:p>
          <a:p>
            <a:pPr indent="0" lvl="0" marL="914400" rtl="0" algn="l">
              <a:spcBef>
                <a:spcPts val="1600"/>
              </a:spcBef>
              <a:spcAft>
                <a:spcPts val="1600"/>
              </a:spcAft>
              <a:buNone/>
            </a:pPr>
            <a:r>
              <a:t/>
            </a:r>
            <a:endParaRPr sz="1800"/>
          </a:p>
        </p:txBody>
      </p:sp>
      <p:pic>
        <p:nvPicPr>
          <p:cNvPr id="663" name="Google Shape;663;p113"/>
          <p:cNvPicPr preferRelativeResize="0"/>
          <p:nvPr/>
        </p:nvPicPr>
        <p:blipFill>
          <a:blip r:embed="rId3">
            <a:alphaModFix/>
          </a:blip>
          <a:stretch>
            <a:fillRect/>
          </a:stretch>
        </p:blipFill>
        <p:spPr>
          <a:xfrm>
            <a:off x="4795749" y="772325"/>
            <a:ext cx="3502901" cy="3727149"/>
          </a:xfrm>
          <a:prstGeom prst="rect">
            <a:avLst/>
          </a:prstGeom>
          <a:noFill/>
          <a:ln>
            <a:noFill/>
          </a:ln>
        </p:spPr>
      </p:pic>
      <p:pic>
        <p:nvPicPr>
          <p:cNvPr id="664" name="Google Shape;664;p113"/>
          <p:cNvPicPr preferRelativeResize="0"/>
          <p:nvPr/>
        </p:nvPicPr>
        <p:blipFill>
          <a:blip r:embed="rId4">
            <a:alphaModFix/>
          </a:blip>
          <a:stretch>
            <a:fillRect/>
          </a:stretch>
        </p:blipFill>
        <p:spPr>
          <a:xfrm>
            <a:off x="675325" y="772325"/>
            <a:ext cx="3748250" cy="372714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68" name="Shape 668"/>
        <p:cNvGrpSpPr/>
        <p:nvPr/>
      </p:nvGrpSpPr>
      <p:grpSpPr>
        <a:xfrm>
          <a:off x="0" y="0"/>
          <a:ext cx="0" cy="0"/>
          <a:chOff x="0" y="0"/>
          <a:chExt cx="0" cy="0"/>
        </a:xfrm>
      </p:grpSpPr>
      <p:sp>
        <p:nvSpPr>
          <p:cNvPr id="669" name="Google Shape;669;p114"/>
          <p:cNvSpPr txBox="1"/>
          <p:nvPr>
            <p:ph type="title"/>
          </p:nvPr>
        </p:nvSpPr>
        <p:spPr>
          <a:xfrm>
            <a:off x="457950" y="284025"/>
            <a:ext cx="6295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4800"/>
              <a:buFont typeface="Arial"/>
              <a:buNone/>
            </a:pPr>
            <a:r>
              <a:rPr lang="en" sz="5500"/>
              <a:t>Moving Forward - </a:t>
            </a:r>
            <a:endParaRPr sz="5500"/>
          </a:p>
          <a:p>
            <a:pPr indent="0" lvl="0" marL="0" rtl="0" algn="l">
              <a:spcBef>
                <a:spcPts val="0"/>
              </a:spcBef>
              <a:spcAft>
                <a:spcPts val="0"/>
              </a:spcAft>
              <a:buClr>
                <a:srgbClr val="000000"/>
              </a:buClr>
              <a:buSzPts val="4800"/>
              <a:buFont typeface="Arial"/>
              <a:buNone/>
            </a:pPr>
            <a:r>
              <a:rPr lang="en" sz="3900"/>
              <a:t>How can we be cognizant of ‘big data,’ algorithms, and silences in our research?</a:t>
            </a:r>
            <a:endParaRPr sz="3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115"/>
          <p:cNvSpPr txBox="1"/>
          <p:nvPr>
            <p:ph type="title"/>
          </p:nvPr>
        </p:nvSpPr>
        <p:spPr>
          <a:xfrm>
            <a:off x="217050" y="244925"/>
            <a:ext cx="8709900" cy="9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Questions Researchers Must Ask</a:t>
            </a:r>
            <a:endParaRPr sz="3700"/>
          </a:p>
        </p:txBody>
      </p:sp>
      <p:sp>
        <p:nvSpPr>
          <p:cNvPr id="675" name="Google Shape;675;p115"/>
          <p:cNvSpPr txBox="1"/>
          <p:nvPr>
            <p:ph idx="1" type="body"/>
          </p:nvPr>
        </p:nvSpPr>
        <p:spPr>
          <a:xfrm>
            <a:off x="311700" y="849025"/>
            <a:ext cx="8520600" cy="361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What </a:t>
            </a:r>
            <a:r>
              <a:rPr b="1" lang="en"/>
              <a:t>information</a:t>
            </a:r>
            <a:r>
              <a:rPr lang="en"/>
              <a:t> is being collected and from where? To whom does this data </a:t>
            </a:r>
            <a:r>
              <a:rPr b="1" lang="en"/>
              <a:t>belong</a:t>
            </a:r>
            <a:r>
              <a:rPr lang="en"/>
              <a:t>? </a:t>
            </a:r>
            <a:endParaRPr/>
          </a:p>
          <a:p>
            <a:pPr indent="-381000" lvl="0" marL="457200" rtl="0" algn="l">
              <a:spcBef>
                <a:spcPts val="0"/>
              </a:spcBef>
              <a:spcAft>
                <a:spcPts val="0"/>
              </a:spcAft>
              <a:buSzPts val="2400"/>
              <a:buChar char="●"/>
            </a:pPr>
            <a:r>
              <a:rPr lang="en"/>
              <a:t>How is it being </a:t>
            </a:r>
            <a:r>
              <a:rPr b="1" lang="en"/>
              <a:t>collected</a:t>
            </a:r>
            <a:r>
              <a:rPr lang="en"/>
              <a:t>? Do </a:t>
            </a:r>
            <a:r>
              <a:rPr b="1" lang="en"/>
              <a:t>participants</a:t>
            </a:r>
            <a:r>
              <a:rPr lang="en"/>
              <a:t> know that it is collected, how it will be collected, and how will it be used?</a:t>
            </a:r>
            <a:endParaRPr/>
          </a:p>
          <a:p>
            <a:pPr indent="-381000" lvl="0" marL="457200" rtl="0" algn="l">
              <a:spcBef>
                <a:spcPts val="0"/>
              </a:spcBef>
              <a:spcAft>
                <a:spcPts val="0"/>
              </a:spcAft>
              <a:buSzPts val="2400"/>
              <a:buChar char="●"/>
            </a:pPr>
            <a:r>
              <a:rPr b="1" lang="en"/>
              <a:t>How</a:t>
            </a:r>
            <a:r>
              <a:rPr lang="en"/>
              <a:t> will the data be analyzed? What </a:t>
            </a:r>
            <a:r>
              <a:rPr b="1" lang="en"/>
              <a:t>biases</a:t>
            </a:r>
            <a:r>
              <a:rPr lang="en"/>
              <a:t> and </a:t>
            </a:r>
            <a:r>
              <a:rPr b="1" lang="en"/>
              <a:t>ideologies</a:t>
            </a:r>
            <a:r>
              <a:rPr lang="en"/>
              <a:t> may be implicit in this analysis? </a:t>
            </a:r>
            <a:endParaRPr/>
          </a:p>
          <a:p>
            <a:pPr indent="-381000" lvl="0" marL="457200" rtl="0" algn="l">
              <a:spcBef>
                <a:spcPts val="0"/>
              </a:spcBef>
              <a:spcAft>
                <a:spcPts val="0"/>
              </a:spcAft>
              <a:buSzPts val="2400"/>
              <a:buChar char="●"/>
            </a:pPr>
            <a:r>
              <a:rPr lang="en"/>
              <a:t>Who will this research impact? Who will it </a:t>
            </a:r>
            <a:r>
              <a:rPr b="1" lang="en"/>
              <a:t>benefit</a:t>
            </a:r>
            <a:r>
              <a:rPr lang="en"/>
              <a:t>? Who will it potentially </a:t>
            </a:r>
            <a:r>
              <a:rPr b="1" lang="en"/>
              <a:t>harm</a:t>
            </a:r>
            <a:r>
              <a:rPr lang="en"/>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97" name="Shape 197"/>
        <p:cNvGrpSpPr/>
        <p:nvPr/>
      </p:nvGrpSpPr>
      <p:grpSpPr>
        <a:xfrm>
          <a:off x="0" y="0"/>
          <a:ext cx="0" cy="0"/>
          <a:chOff x="0" y="0"/>
          <a:chExt cx="0" cy="0"/>
        </a:xfrm>
      </p:grpSpPr>
      <p:sp>
        <p:nvSpPr>
          <p:cNvPr id="198" name="Google Shape;198;p44"/>
          <p:cNvSpPr txBox="1"/>
          <p:nvPr>
            <p:ph type="title"/>
          </p:nvPr>
        </p:nvSpPr>
        <p:spPr>
          <a:xfrm>
            <a:off x="1730100" y="526350"/>
            <a:ext cx="5683800" cy="40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Online</a:t>
            </a:r>
            <a:r>
              <a:rPr lang="en"/>
              <a:t> Presence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Data Privacy</a:t>
            </a:r>
            <a:endParaRPr/>
          </a:p>
          <a:p>
            <a:pPr indent="0" lvl="0" marL="0" rtl="0" algn="l">
              <a:lnSpc>
                <a:spcPct val="100000"/>
              </a:lnSpc>
              <a:spcBef>
                <a:spcPts val="0"/>
              </a:spcBef>
              <a:spcAft>
                <a:spcPts val="0"/>
              </a:spcAft>
              <a:buSzPts val="4800"/>
              <a:buNone/>
            </a:pPr>
            <a:r>
              <a:t/>
            </a:r>
            <a:endParaRPr sz="3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11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Responsibly Using Big </a:t>
            </a:r>
            <a:r>
              <a:rPr b="0" lang="en" sz="2900"/>
              <a:t>(or </a:t>
            </a:r>
            <a:r>
              <a:rPr b="0" i="1" lang="en" sz="2900"/>
              <a:t>any </a:t>
            </a:r>
            <a:r>
              <a:rPr b="0" lang="en" sz="2900"/>
              <a:t>kind of)</a:t>
            </a:r>
            <a:r>
              <a:rPr lang="en" sz="3500"/>
              <a:t> Data</a:t>
            </a:r>
            <a:endParaRPr sz="3500"/>
          </a:p>
        </p:txBody>
      </p:sp>
      <p:sp>
        <p:nvSpPr>
          <p:cNvPr id="681" name="Google Shape;681;p11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Be </a:t>
            </a:r>
            <a:r>
              <a:rPr b="1" lang="en" sz="2300"/>
              <a:t>thoughtful</a:t>
            </a:r>
            <a:r>
              <a:rPr lang="en" sz="2300"/>
              <a:t> and </a:t>
            </a:r>
            <a:r>
              <a:rPr b="1" lang="en" sz="2300"/>
              <a:t>intentional</a:t>
            </a:r>
            <a:r>
              <a:rPr lang="en" sz="2300"/>
              <a:t> as you incorporate big data or conclusions drawn from big data sources in </a:t>
            </a:r>
            <a:r>
              <a:rPr i="1" lang="en" sz="2300"/>
              <a:t>your work</a:t>
            </a:r>
            <a:r>
              <a:rPr lang="en" sz="2300"/>
              <a:t>—think:</a:t>
            </a:r>
            <a:endParaRPr sz="2300"/>
          </a:p>
          <a:p>
            <a:pPr indent="-374650" lvl="1" marL="914400" rtl="0" algn="l">
              <a:spcBef>
                <a:spcPts val="1600"/>
              </a:spcBef>
              <a:spcAft>
                <a:spcPts val="0"/>
              </a:spcAft>
              <a:buSzPts val="2300"/>
              <a:buChar char="○"/>
            </a:pPr>
            <a:r>
              <a:rPr lang="en" sz="2300"/>
              <a:t>Could this evidence be interpreted in a different way?</a:t>
            </a:r>
            <a:endParaRPr sz="2300"/>
          </a:p>
          <a:p>
            <a:pPr indent="-374650" lvl="1" marL="914400" rtl="0" algn="l">
              <a:spcBef>
                <a:spcPts val="0"/>
              </a:spcBef>
              <a:spcAft>
                <a:spcPts val="0"/>
              </a:spcAft>
              <a:buSzPts val="2300"/>
              <a:buChar char="○"/>
            </a:pPr>
            <a:r>
              <a:rPr lang="en" sz="2300"/>
              <a:t>Is this the strongest evidence I could use to support my claim?</a:t>
            </a:r>
            <a:endParaRPr sz="2300"/>
          </a:p>
          <a:p>
            <a:pPr indent="-374650" lvl="1" marL="914400" rtl="0" algn="l">
              <a:spcBef>
                <a:spcPts val="0"/>
              </a:spcBef>
              <a:spcAft>
                <a:spcPts val="0"/>
              </a:spcAft>
              <a:buSzPts val="2300"/>
              <a:buChar char="○"/>
            </a:pPr>
            <a:r>
              <a:rPr lang="en" sz="2300"/>
              <a:t>Is the way I’m presenting this information accurate, or could it be considered in any way </a:t>
            </a:r>
            <a:r>
              <a:rPr b="1" i="1" lang="en" sz="2300"/>
              <a:t>misleading</a:t>
            </a:r>
            <a:r>
              <a:rPr lang="en" sz="2300"/>
              <a:t>?</a:t>
            </a:r>
            <a:endParaRPr sz="2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sp>
        <p:nvSpPr>
          <p:cNvPr id="686" name="Google Shape;686;p11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Responsibly Using Big </a:t>
            </a:r>
            <a:r>
              <a:rPr b="0" lang="en" sz="2900"/>
              <a:t>(or </a:t>
            </a:r>
            <a:r>
              <a:rPr b="0" i="1" lang="en" sz="2900"/>
              <a:t>any </a:t>
            </a:r>
            <a:r>
              <a:rPr b="0" lang="en" sz="2900"/>
              <a:t>kind of)</a:t>
            </a:r>
            <a:r>
              <a:rPr lang="en" sz="3500"/>
              <a:t> Data</a:t>
            </a:r>
            <a:endParaRPr sz="3500"/>
          </a:p>
        </p:txBody>
      </p:sp>
      <p:sp>
        <p:nvSpPr>
          <p:cNvPr id="687" name="Google Shape;687;p117"/>
          <p:cNvSpPr txBox="1"/>
          <p:nvPr>
            <p:ph idx="1" type="body"/>
          </p:nvPr>
        </p:nvSpPr>
        <p:spPr>
          <a:xfrm>
            <a:off x="794175" y="1028575"/>
            <a:ext cx="745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When </a:t>
            </a:r>
            <a:r>
              <a:rPr i="1" lang="en" sz="2300"/>
              <a:t>reading, evaluating, and citing the work of others</a:t>
            </a:r>
            <a:r>
              <a:rPr lang="en" sz="2300"/>
              <a:t>, b</a:t>
            </a:r>
            <a:r>
              <a:rPr lang="en" sz="2300"/>
              <a:t>e </a:t>
            </a:r>
            <a:r>
              <a:rPr b="1" lang="en" sz="2300"/>
              <a:t>d</a:t>
            </a:r>
            <a:r>
              <a:rPr b="1" lang="en" sz="2300"/>
              <a:t>ata-literate</a:t>
            </a:r>
            <a:r>
              <a:rPr lang="en" sz="2300"/>
              <a:t>:</a:t>
            </a:r>
            <a:endParaRPr sz="2300"/>
          </a:p>
          <a:p>
            <a:pPr indent="-374650" lvl="0" marL="457200" rtl="0" algn="l">
              <a:spcBef>
                <a:spcPts val="1600"/>
              </a:spcBef>
              <a:spcAft>
                <a:spcPts val="0"/>
              </a:spcAft>
              <a:buSzPts val="2300"/>
              <a:buChar char="●"/>
            </a:pPr>
            <a:r>
              <a:rPr lang="en" sz="2300"/>
              <a:t>turn a critical eye to studies that use big data</a:t>
            </a:r>
            <a:endParaRPr sz="2300"/>
          </a:p>
          <a:p>
            <a:pPr indent="-374650" lvl="0" marL="457200" rtl="0" algn="l">
              <a:spcBef>
                <a:spcPts val="0"/>
              </a:spcBef>
              <a:spcAft>
                <a:spcPts val="0"/>
              </a:spcAft>
              <a:buSzPts val="2300"/>
              <a:buChar char="●"/>
            </a:pPr>
            <a:r>
              <a:rPr lang="en" sz="2300"/>
              <a:t>evaluate the sources of that data</a:t>
            </a:r>
            <a:endParaRPr sz="2300"/>
          </a:p>
          <a:p>
            <a:pPr indent="-374650" lvl="0" marL="457200" rtl="0" algn="l">
              <a:spcBef>
                <a:spcPts val="0"/>
              </a:spcBef>
              <a:spcAft>
                <a:spcPts val="0"/>
              </a:spcAft>
              <a:buSzPts val="2300"/>
              <a:buChar char="●"/>
            </a:pPr>
            <a:r>
              <a:rPr lang="en" sz="2300"/>
              <a:t>carefully examine the conclusions authors draw from their sources</a:t>
            </a:r>
            <a:endParaRPr sz="2300"/>
          </a:p>
          <a:p>
            <a:pPr indent="0" lvl="0" marL="457200" rtl="0" algn="l">
              <a:spcBef>
                <a:spcPts val="1600"/>
              </a:spcBef>
              <a:spcAft>
                <a:spcPts val="0"/>
              </a:spcAft>
              <a:buNone/>
            </a:pPr>
            <a:r>
              <a:t/>
            </a:r>
            <a:endParaRPr sz="2300"/>
          </a:p>
          <a:p>
            <a:pPr indent="0" lvl="0" marL="457200" rtl="0" algn="l">
              <a:spcBef>
                <a:spcPts val="160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8"/>
          <p:cNvSpPr txBox="1"/>
          <p:nvPr>
            <p:ph type="title"/>
          </p:nvPr>
        </p:nvSpPr>
        <p:spPr>
          <a:xfrm>
            <a:off x="311700" y="12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are important!</a:t>
            </a:r>
            <a:endParaRPr/>
          </a:p>
        </p:txBody>
      </p:sp>
      <p:sp>
        <p:nvSpPr>
          <p:cNvPr id="693" name="Google Shape;693;p118"/>
          <p:cNvSpPr txBox="1"/>
          <p:nvPr>
            <p:ph idx="1" type="body"/>
          </p:nvPr>
        </p:nvSpPr>
        <p:spPr>
          <a:xfrm>
            <a:off x="311700" y="754500"/>
            <a:ext cx="8520600" cy="363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t>The inherent intertextuality of academic writing is important for us to remember as we begin to plan and execute research projects.</a:t>
            </a:r>
            <a:r>
              <a:rPr lang="en" sz="2200"/>
              <a:t>  </a:t>
            </a:r>
            <a:endParaRPr sz="2200"/>
          </a:p>
          <a:p>
            <a:pPr indent="-349250" lvl="0" marL="457200" rtl="0" algn="l">
              <a:lnSpc>
                <a:spcPct val="100000"/>
              </a:lnSpc>
              <a:spcBef>
                <a:spcPts val="0"/>
              </a:spcBef>
              <a:spcAft>
                <a:spcPts val="0"/>
              </a:spcAft>
              <a:buClr>
                <a:schemeClr val="dk2"/>
              </a:buClr>
              <a:buSzPts val="1900"/>
              <a:buFont typeface="Cambria"/>
              <a:buChar char="-"/>
            </a:pPr>
            <a:r>
              <a:rPr lang="en" sz="1900"/>
              <a:t>So much academic work involves weaving together multiple texts, synthesizing the work of others and using it to frame or support your argument - the way you use and analyze the work of others is key!</a:t>
            </a:r>
            <a:endParaRPr sz="1900"/>
          </a:p>
          <a:p>
            <a:pPr indent="-349250" lvl="0" marL="457200" rtl="0" algn="l">
              <a:lnSpc>
                <a:spcPct val="100000"/>
              </a:lnSpc>
              <a:spcBef>
                <a:spcPts val="0"/>
              </a:spcBef>
              <a:spcAft>
                <a:spcPts val="0"/>
              </a:spcAft>
              <a:buClr>
                <a:schemeClr val="dk2"/>
              </a:buClr>
              <a:buSzPts val="1900"/>
              <a:buFont typeface="Cambria"/>
              <a:buChar char="-"/>
            </a:pPr>
            <a:r>
              <a:rPr lang="en" sz="1900"/>
              <a:t>Much of your work will probably involve using sources published in academic books and journals, or primary sources from archives, but non-traditional and non-academic sources could pay an important role in your work, too.</a:t>
            </a:r>
            <a:endParaRPr sz="1900"/>
          </a:p>
          <a:p>
            <a:pPr indent="-349250" lvl="0" marL="457200" rtl="0" algn="l">
              <a:spcBef>
                <a:spcPts val="0"/>
              </a:spcBef>
              <a:spcAft>
                <a:spcPts val="1600"/>
              </a:spcAft>
              <a:buClr>
                <a:schemeClr val="dk2"/>
              </a:buClr>
              <a:buSzPts val="1900"/>
              <a:buFont typeface="Cambria"/>
              <a:buChar char="-"/>
            </a:pPr>
            <a:r>
              <a:rPr lang="en" sz="1900"/>
              <a:t>In your own work you can address silences and gaps in scholarship by seeking a variety of traditional and non-traditional sources to support your argument or narrative, and amplify voices that are heard less often.</a:t>
            </a:r>
            <a:endParaRPr sz="19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11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Finding and Using Non-Traditional Sources</a:t>
            </a:r>
            <a:endParaRPr sz="3300"/>
          </a:p>
        </p:txBody>
      </p:sp>
      <p:sp>
        <p:nvSpPr>
          <p:cNvPr id="699" name="Google Shape;699;p1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Some kinds of non-traditional and/or non-academic sources: </a:t>
            </a:r>
            <a:endParaRPr sz="2100"/>
          </a:p>
          <a:p>
            <a:pPr indent="-361950" lvl="0" marL="457200" rtl="0" algn="l">
              <a:spcBef>
                <a:spcPts val="1600"/>
              </a:spcBef>
              <a:spcAft>
                <a:spcPts val="0"/>
              </a:spcAft>
              <a:buSzPts val="2100"/>
              <a:buChar char="●"/>
            </a:pPr>
            <a:r>
              <a:rPr lang="en" sz="2100" u="sng">
                <a:solidFill>
                  <a:schemeClr val="hlink"/>
                </a:solidFill>
                <a:hlinkClick r:id="rId3"/>
              </a:rPr>
              <a:t>Public Media</a:t>
            </a:r>
            <a:r>
              <a:rPr lang="en" sz="2100"/>
              <a:t> (written/broadcast journalism)</a:t>
            </a:r>
            <a:endParaRPr sz="2100"/>
          </a:p>
          <a:p>
            <a:pPr indent="-361950" lvl="0" marL="457200" rtl="0" algn="l">
              <a:spcBef>
                <a:spcPts val="0"/>
              </a:spcBef>
              <a:spcAft>
                <a:spcPts val="0"/>
              </a:spcAft>
              <a:buSzPts val="2100"/>
              <a:buChar char="●"/>
            </a:pPr>
            <a:r>
              <a:rPr lang="en" sz="2100" u="sng">
                <a:solidFill>
                  <a:schemeClr val="hlink"/>
                </a:solidFill>
                <a:hlinkClick r:id="rId4"/>
              </a:rPr>
              <a:t>Crowdsourced projects</a:t>
            </a:r>
            <a:r>
              <a:rPr lang="en" sz="2100"/>
              <a:t> (including wikipedia, aggregate reviews, etc.)</a:t>
            </a:r>
            <a:endParaRPr sz="2100"/>
          </a:p>
          <a:p>
            <a:pPr indent="-361950" lvl="0" marL="457200" rtl="0" algn="l">
              <a:spcBef>
                <a:spcPts val="0"/>
              </a:spcBef>
              <a:spcAft>
                <a:spcPts val="0"/>
              </a:spcAft>
              <a:buSzPts val="2100"/>
              <a:buChar char="●"/>
            </a:pPr>
            <a:r>
              <a:rPr lang="en" sz="2100" u="sng">
                <a:solidFill>
                  <a:schemeClr val="hlink"/>
                </a:solidFill>
                <a:hlinkClick r:id="rId5"/>
              </a:rPr>
              <a:t>Multimedia sources</a:t>
            </a:r>
            <a:r>
              <a:rPr lang="en" sz="2100"/>
              <a:t> (including social media and blog posts)</a:t>
            </a:r>
            <a:endParaRPr sz="2100"/>
          </a:p>
          <a:p>
            <a:pPr indent="-336550" lvl="1" marL="914400" rtl="0" algn="l">
              <a:spcBef>
                <a:spcPts val="0"/>
              </a:spcBef>
              <a:spcAft>
                <a:spcPts val="0"/>
              </a:spcAft>
              <a:buSzPts val="1700"/>
              <a:buChar char="○"/>
            </a:pPr>
            <a:r>
              <a:rPr lang="en" sz="1700" u="sng">
                <a:solidFill>
                  <a:schemeClr val="hlink"/>
                </a:solidFill>
                <a:hlinkClick r:id="rId6"/>
              </a:rPr>
              <a:t>Using Twitter for academic research</a:t>
            </a:r>
            <a:endParaRPr sz="1700"/>
          </a:p>
          <a:p>
            <a:pPr indent="-336550" lvl="1" marL="914400" rtl="0" algn="l">
              <a:spcBef>
                <a:spcPts val="0"/>
              </a:spcBef>
              <a:spcAft>
                <a:spcPts val="0"/>
              </a:spcAft>
              <a:buSzPts val="1700"/>
              <a:buChar char="○"/>
            </a:pPr>
            <a:r>
              <a:rPr lang="en" sz="1700"/>
              <a:t>Prof. Eunsong Kim’s </a:t>
            </a:r>
            <a:r>
              <a:rPr i="1" lang="en" sz="1700" u="sng">
                <a:solidFill>
                  <a:schemeClr val="hlink"/>
                </a:solidFill>
                <a:hlinkClick r:id="rId7"/>
              </a:rPr>
              <a:t>The Politics of Trending</a:t>
            </a:r>
            <a:endParaRPr i="1" sz="1700"/>
          </a:p>
          <a:p>
            <a:pPr indent="-361950" lvl="0" marL="457200" rtl="0" algn="l">
              <a:spcBef>
                <a:spcPts val="0"/>
              </a:spcBef>
              <a:spcAft>
                <a:spcPts val="0"/>
              </a:spcAft>
              <a:buSzPts val="2100"/>
              <a:buChar char="●"/>
            </a:pPr>
            <a:r>
              <a:rPr lang="en" sz="2100" u="sng">
                <a:solidFill>
                  <a:schemeClr val="hlink"/>
                </a:solidFill>
                <a:hlinkClick r:id="rId8"/>
              </a:rPr>
              <a:t>Oral histories</a:t>
            </a:r>
            <a:r>
              <a:rPr lang="en" sz="2100"/>
              <a:t> and interviews</a:t>
            </a:r>
            <a:endParaRPr sz="2100"/>
          </a:p>
          <a:p>
            <a:pPr indent="-361950" lvl="0" marL="457200" rtl="0" algn="l">
              <a:spcBef>
                <a:spcPts val="0"/>
              </a:spcBef>
              <a:spcAft>
                <a:spcPts val="0"/>
              </a:spcAft>
              <a:buSzPts val="2100"/>
              <a:buChar char="●"/>
            </a:pPr>
            <a:r>
              <a:rPr lang="en" sz="2100" u="sng">
                <a:solidFill>
                  <a:schemeClr val="hlink"/>
                </a:solidFill>
                <a:hlinkClick r:id="rId9"/>
              </a:rPr>
              <a:t>Indigenous forms of knowledge</a:t>
            </a:r>
            <a:endParaRPr sz="2100"/>
          </a:p>
          <a:p>
            <a:pPr indent="0" lvl="0" marL="0" rtl="0" algn="l">
              <a:spcBef>
                <a:spcPts val="1600"/>
              </a:spcBef>
              <a:spcAft>
                <a:spcPts val="1600"/>
              </a:spcAft>
              <a:buNone/>
            </a:pPr>
            <a:r>
              <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sp>
        <p:nvSpPr>
          <p:cNvPr id="704" name="Google Shape;704;p12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Vetting and Citing Non-Traditional Sources</a:t>
            </a:r>
            <a:endParaRPr sz="3300"/>
          </a:p>
        </p:txBody>
      </p:sp>
      <p:sp>
        <p:nvSpPr>
          <p:cNvPr id="705" name="Google Shape;705;p12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Regardless of the type of source you’re using, but </a:t>
            </a:r>
            <a:r>
              <a:rPr i="1" lang="en" sz="2300"/>
              <a:t>especially</a:t>
            </a:r>
            <a:r>
              <a:rPr lang="en" sz="2300"/>
              <a:t> if it isn’t coming from an academic publication, you should always...</a:t>
            </a:r>
            <a:endParaRPr sz="2300"/>
          </a:p>
          <a:p>
            <a:pPr indent="0" lvl="0" marL="0" rtl="0" algn="l">
              <a:spcBef>
                <a:spcPts val="0"/>
              </a:spcBef>
              <a:spcAft>
                <a:spcPts val="0"/>
              </a:spcAft>
              <a:buNone/>
            </a:pPr>
            <a:r>
              <a:t/>
            </a:r>
            <a:endParaRPr sz="2300"/>
          </a:p>
          <a:p>
            <a:pPr indent="-342900" lvl="0" marL="457200" rtl="0" algn="l">
              <a:spcBef>
                <a:spcPts val="0"/>
              </a:spcBef>
              <a:spcAft>
                <a:spcPts val="0"/>
              </a:spcAft>
              <a:buClr>
                <a:schemeClr val="dk2"/>
              </a:buClr>
              <a:buSzPts val="1800"/>
              <a:buFont typeface="Cambria"/>
              <a:buAutoNum type="arabicParenR"/>
            </a:pPr>
            <a:r>
              <a:rPr lang="en" sz="1800"/>
              <a:t>Try to </a:t>
            </a:r>
            <a:r>
              <a:rPr b="1" lang="en" sz="1800"/>
              <a:t>verify the information</a:t>
            </a:r>
            <a:r>
              <a:rPr lang="en" sz="1800"/>
              <a:t> presented in the source by finding other (independent) sources that support it </a:t>
            </a:r>
            <a:endParaRPr sz="1800"/>
          </a:p>
          <a:p>
            <a:pPr indent="-342900" lvl="0" marL="457200" rtl="0" algn="l">
              <a:spcBef>
                <a:spcPts val="0"/>
              </a:spcBef>
              <a:spcAft>
                <a:spcPts val="0"/>
              </a:spcAft>
              <a:buClr>
                <a:schemeClr val="dk2"/>
              </a:buClr>
              <a:buSzPts val="1800"/>
              <a:buFont typeface="Cambria"/>
              <a:buAutoNum type="arabicParenR"/>
            </a:pPr>
            <a:r>
              <a:rPr lang="en" sz="1800"/>
              <a:t>Be clear in your writing about what kind of source it is, where you found it, and how you’re using it (be explicit about your </a:t>
            </a:r>
            <a:r>
              <a:rPr b="1" lang="en" sz="1800"/>
              <a:t>process</a:t>
            </a:r>
            <a:r>
              <a:rPr lang="en" sz="1800"/>
              <a:t> and the source’s </a:t>
            </a:r>
            <a:r>
              <a:rPr b="1" lang="en" sz="1800"/>
              <a:t>purpose</a:t>
            </a:r>
            <a:r>
              <a:rPr lang="en" sz="1800"/>
              <a:t>)</a:t>
            </a:r>
            <a:endParaRPr sz="1800"/>
          </a:p>
          <a:p>
            <a:pPr indent="-342900" lvl="0" marL="457200" rtl="0" algn="l">
              <a:spcBef>
                <a:spcPts val="0"/>
              </a:spcBef>
              <a:spcAft>
                <a:spcPts val="0"/>
              </a:spcAft>
              <a:buClr>
                <a:schemeClr val="dk2"/>
              </a:buClr>
              <a:buSzPts val="1800"/>
              <a:buFont typeface="Cambria"/>
              <a:buAutoNum type="arabicParenR"/>
            </a:pPr>
            <a:r>
              <a:rPr b="1" lang="en" sz="1800"/>
              <a:t>Cite your source</a:t>
            </a:r>
            <a:r>
              <a:rPr lang="en" sz="1800"/>
              <a:t> appropriately so that any reader can find it </a:t>
            </a:r>
            <a:endParaRPr sz="1800"/>
          </a:p>
          <a:p>
            <a:pPr indent="0" lvl="0" marL="457200" rtl="0" algn="l">
              <a:spcBef>
                <a:spcPts val="0"/>
              </a:spcBef>
              <a:spcAft>
                <a:spcPts val="0"/>
              </a:spcAft>
              <a:buNone/>
            </a:pPr>
            <a:r>
              <a:t/>
            </a:r>
            <a:endParaRPr sz="1800"/>
          </a:p>
          <a:p>
            <a:pPr indent="0" lvl="0" marL="0" rtl="0" algn="l">
              <a:spcBef>
                <a:spcPts val="0"/>
              </a:spcBef>
              <a:spcAft>
                <a:spcPts val="1600"/>
              </a:spcAft>
              <a:buNone/>
            </a:pPr>
            <a:r>
              <a:rPr b="1" lang="en" sz="1900"/>
              <a:t>Citing non-traditional sources correctly:</a:t>
            </a:r>
            <a:r>
              <a:rPr lang="en" sz="1900"/>
              <a:t> </a:t>
            </a:r>
            <a:r>
              <a:rPr lang="en" sz="1900" u="sng">
                <a:solidFill>
                  <a:schemeClr val="hlink"/>
                </a:solidFill>
                <a:hlinkClick r:id="rId3"/>
              </a:rPr>
              <a:t>Purdue Online Writing Lab (OWL) </a:t>
            </a:r>
            <a:endParaRPr sz="19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21"/>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solidFill>
                  <a:srgbClr val="FF0000"/>
                </a:solidFill>
              </a:rPr>
              <a:t>Thank you!	</a:t>
            </a:r>
            <a:endParaRPr>
              <a:solidFill>
                <a:srgbClr val="FF0000"/>
              </a:solidFill>
            </a:endParaRPr>
          </a:p>
        </p:txBody>
      </p:sp>
      <p:sp>
        <p:nvSpPr>
          <p:cNvPr id="711" name="Google Shape;711;p121"/>
          <p:cNvSpPr txBox="1"/>
          <p:nvPr>
            <p:ph idx="1" type="body"/>
          </p:nvPr>
        </p:nvSpPr>
        <p:spPr>
          <a:xfrm>
            <a:off x="311700" y="1028575"/>
            <a:ext cx="8520600" cy="50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2400"/>
              <a:buNone/>
            </a:pPr>
            <a:r>
              <a:rPr lang="en" sz="2000">
                <a:solidFill>
                  <a:srgbClr val="666666"/>
                </a:solidFill>
              </a:rPr>
              <a:t>If you have any questions, contact DITI at </a:t>
            </a:r>
            <a:r>
              <a:rPr lang="en" sz="2000" u="sng">
                <a:solidFill>
                  <a:schemeClr val="hlink"/>
                </a:solidFill>
                <a:hlinkClick r:id="rId3"/>
              </a:rPr>
              <a:t>nulab.info@gmail.com</a:t>
            </a:r>
            <a:r>
              <a:rPr lang="en" sz="2000">
                <a:solidFill>
                  <a:srgbClr val="666666"/>
                </a:solidFill>
              </a:rPr>
              <a:t>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p:txBody>
      </p:sp>
      <p:sp>
        <p:nvSpPr>
          <p:cNvPr id="712" name="Google Shape;712;p121"/>
          <p:cNvSpPr txBox="1"/>
          <p:nvPr/>
        </p:nvSpPr>
        <p:spPr>
          <a:xfrm>
            <a:off x="375925" y="1831800"/>
            <a:ext cx="8383200" cy="114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ambria"/>
                <a:ea typeface="Cambria"/>
                <a:cs typeface="Cambria"/>
                <a:sym typeface="Cambria"/>
              </a:rPr>
              <a:t>Developed by </a:t>
            </a:r>
            <a:r>
              <a:rPr b="1" lang="en" sz="1800">
                <a:solidFill>
                  <a:schemeClr val="dk2"/>
                </a:solidFill>
                <a:latin typeface="Cambria"/>
                <a:ea typeface="Cambria"/>
                <a:cs typeface="Cambria"/>
                <a:sym typeface="Cambria"/>
              </a:rPr>
              <a:t>DITI Research Fellows:</a:t>
            </a:r>
            <a:endParaRPr b="1" sz="1800">
              <a:solidFill>
                <a:schemeClr val="dk2"/>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dk2"/>
                </a:solidFill>
                <a:latin typeface="Cambria"/>
                <a:ea typeface="Cambria"/>
                <a:cs typeface="Cambria"/>
                <a:sym typeface="Cambria"/>
              </a:rPr>
              <a:t>Tieanna Graphenreed, Vaishal</a:t>
            </a:r>
            <a:r>
              <a:rPr lang="en" sz="1800">
                <a:solidFill>
                  <a:schemeClr val="dk2"/>
                </a:solidFill>
                <a:latin typeface="Cambria"/>
                <a:ea typeface="Cambria"/>
                <a:cs typeface="Cambria"/>
                <a:sym typeface="Cambria"/>
              </a:rPr>
              <a:t>i Kushwaha, </a:t>
            </a:r>
            <a:r>
              <a:rPr i="0" lang="en" sz="1800" u="none" cap="none" strike="noStrike">
                <a:solidFill>
                  <a:schemeClr val="dk2"/>
                </a:solidFill>
                <a:latin typeface="Cambria"/>
                <a:ea typeface="Cambria"/>
                <a:cs typeface="Cambria"/>
                <a:sym typeface="Cambria"/>
              </a:rPr>
              <a:t>Cara Messina</a:t>
            </a:r>
            <a:r>
              <a:rPr lang="en" sz="1800">
                <a:solidFill>
                  <a:schemeClr val="dk2"/>
                </a:solidFill>
                <a:latin typeface="Cambria"/>
                <a:ea typeface="Cambria"/>
                <a:cs typeface="Cambria"/>
                <a:sym typeface="Cambria"/>
              </a:rPr>
              <a:t>, Yana Mommadova, </a:t>
            </a:r>
            <a:r>
              <a:rPr i="0" lang="en" sz="1800" u="none" cap="none" strike="noStrike">
                <a:solidFill>
                  <a:schemeClr val="dk2"/>
                </a:solidFill>
                <a:latin typeface="Cambria"/>
                <a:ea typeface="Cambria"/>
                <a:cs typeface="Cambria"/>
                <a:sym typeface="Cambria"/>
              </a:rPr>
              <a:t>Garrett Morrow</a:t>
            </a:r>
            <a:r>
              <a:rPr i="0" lang="en" sz="1800" u="none" cap="none" strike="noStrike">
                <a:solidFill>
                  <a:schemeClr val="dk2"/>
                </a:solidFill>
                <a:latin typeface="Cambria"/>
                <a:ea typeface="Cambria"/>
                <a:cs typeface="Cambria"/>
                <a:sym typeface="Cambria"/>
              </a:rPr>
              <a:t>, C</a:t>
            </a:r>
            <a:r>
              <a:rPr lang="en" sz="1800">
                <a:solidFill>
                  <a:schemeClr val="dk2"/>
                </a:solidFill>
                <a:latin typeface="Cambria"/>
                <a:ea typeface="Cambria"/>
                <a:cs typeface="Cambria"/>
                <a:sym typeface="Cambria"/>
              </a:rPr>
              <a:t>olleen Nugent, </a:t>
            </a:r>
            <a:r>
              <a:rPr i="0" lang="en" sz="1800" u="none" cap="none" strike="noStrike">
                <a:solidFill>
                  <a:schemeClr val="dk2"/>
                </a:solidFill>
                <a:latin typeface="Cambria"/>
                <a:ea typeface="Cambria"/>
                <a:cs typeface="Cambria"/>
                <a:sym typeface="Cambria"/>
              </a:rPr>
              <a:t>Milan Scobi</a:t>
            </a:r>
            <a:r>
              <a:rPr lang="en" sz="1800">
                <a:solidFill>
                  <a:schemeClr val="dk2"/>
                </a:solidFill>
                <a:latin typeface="Cambria"/>
                <a:ea typeface="Cambria"/>
                <a:cs typeface="Cambria"/>
                <a:sym typeface="Cambria"/>
              </a:rPr>
              <a:t>c</a:t>
            </a:r>
            <a:r>
              <a:rPr i="0" lang="en" sz="1800" u="none" cap="none" strike="noStrike">
                <a:solidFill>
                  <a:schemeClr val="dk2"/>
                </a:solidFill>
                <a:latin typeface="Cambria"/>
                <a:ea typeface="Cambria"/>
                <a:cs typeface="Cambria"/>
                <a:sym typeface="Cambria"/>
              </a:rPr>
              <a:t>, and Claire Tratnyek, with help from BARI Data Specialist Shunan You</a:t>
            </a:r>
            <a:endParaRPr i="0" sz="1800" u="none" cap="none" strike="noStrike">
              <a:solidFill>
                <a:schemeClr val="dk2"/>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Cambria"/>
              <a:ea typeface="Cambria"/>
              <a:cs typeface="Cambria"/>
              <a:sym typeface="Cambria"/>
            </a:endParaRPr>
          </a:p>
        </p:txBody>
      </p:sp>
      <p:sp>
        <p:nvSpPr>
          <p:cNvPr id="713" name="Google Shape;713;p121"/>
          <p:cNvSpPr txBox="1"/>
          <p:nvPr>
            <p:ph idx="1" type="body"/>
          </p:nvPr>
        </p:nvSpPr>
        <p:spPr>
          <a:xfrm>
            <a:off x="228000" y="3081250"/>
            <a:ext cx="8688000" cy="125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2400"/>
              <a:buNone/>
            </a:pPr>
            <a:r>
              <a:rPr lang="en" sz="2000">
                <a:solidFill>
                  <a:srgbClr val="666666"/>
                </a:solidFill>
              </a:rPr>
              <a:t>Slides, handouts, and data available at </a:t>
            </a:r>
            <a:r>
              <a:rPr b="1" lang="en" sz="2000" u="sng">
                <a:solidFill>
                  <a:schemeClr val="hlink"/>
                </a:solidFill>
                <a:hlinkClick r:id="rId4"/>
              </a:rPr>
              <a:t>https://bit.ly/3Q991EG</a:t>
            </a:r>
            <a:endParaRPr b="1" sz="2000">
              <a:solidFill>
                <a:schemeClr val="dk1"/>
              </a:solidFill>
            </a:endParaRPr>
          </a:p>
          <a:p>
            <a:pPr indent="0" lvl="0" marL="0" marR="0" rtl="0" algn="l">
              <a:lnSpc>
                <a:spcPct val="115000"/>
              </a:lnSpc>
              <a:spcBef>
                <a:spcPts val="0"/>
              </a:spcBef>
              <a:spcAft>
                <a:spcPts val="0"/>
              </a:spcAft>
              <a:buSzPts val="2400"/>
              <a:buNone/>
            </a:pPr>
            <a:r>
              <a:rPr b="1" lang="en" sz="2000">
                <a:solidFill>
                  <a:srgbClr val="666666"/>
                </a:solidFill>
              </a:rPr>
              <a:t> </a:t>
            </a:r>
            <a:endParaRPr b="1" sz="2000">
              <a:solidFill>
                <a:srgbClr val="666666"/>
              </a:solidFill>
            </a:endParaRPr>
          </a:p>
          <a:p>
            <a:pPr indent="0" lvl="0" marL="0" rtl="0" algn="l">
              <a:lnSpc>
                <a:spcPct val="115000"/>
              </a:lnSpc>
              <a:spcBef>
                <a:spcPts val="0"/>
              </a:spcBef>
              <a:spcAft>
                <a:spcPts val="0"/>
              </a:spcAft>
              <a:buSzPts val="2400"/>
              <a:buNone/>
            </a:pPr>
            <a:r>
              <a:rPr lang="en" sz="2000"/>
              <a:t>Schedule an appointment with us! </a:t>
            </a:r>
            <a:r>
              <a:rPr b="1" lang="en" sz="2000" u="sng">
                <a:solidFill>
                  <a:schemeClr val="accent5"/>
                </a:solidFill>
                <a:hlinkClick r:id="rId5">
                  <a:extLst>
                    <a:ext uri="{A12FA001-AC4F-418D-AE19-62706E023703}">
                      <ahyp:hlinkClr val="tx"/>
                    </a:ext>
                  </a:extLst>
                </a:hlinkClick>
              </a:rPr>
              <a:t>https://calendly.com/diti-nu</a:t>
            </a:r>
            <a:r>
              <a:rPr b="1" lang="en" sz="2000"/>
              <a:t> </a:t>
            </a:r>
            <a:r>
              <a:rPr lang="en" sz="2000"/>
              <a:t> </a:t>
            </a:r>
            <a:endParaRPr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b="1" sz="2000">
              <a:solidFill>
                <a:srgbClr val="666666"/>
              </a:solidFill>
            </a:endParaRPr>
          </a:p>
          <a:p>
            <a:pPr indent="0" lvl="0" marL="0" marR="0" rtl="0" algn="l">
              <a:lnSpc>
                <a:spcPct val="115000"/>
              </a:lnSpc>
              <a:spcBef>
                <a:spcPts val="0"/>
              </a:spcBef>
              <a:spcAft>
                <a:spcPts val="0"/>
              </a:spcAft>
              <a:buSzPts val="2400"/>
              <a:buNone/>
            </a:pPr>
            <a:r>
              <a:t/>
            </a:r>
            <a:endParaRPr sz="20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02" name="Shape 202"/>
        <p:cNvGrpSpPr/>
        <p:nvPr/>
      </p:nvGrpSpPr>
      <p:grpSpPr>
        <a:xfrm>
          <a:off x="0" y="0"/>
          <a:ext cx="0" cy="0"/>
          <a:chOff x="0" y="0"/>
          <a:chExt cx="0" cy="0"/>
        </a:xfrm>
      </p:grpSpPr>
      <p:sp>
        <p:nvSpPr>
          <p:cNvPr id="203" name="Google Shape;203;p45"/>
          <p:cNvSpPr txBox="1"/>
          <p:nvPr>
            <p:ph idx="1" type="body"/>
          </p:nvPr>
        </p:nvSpPr>
        <p:spPr>
          <a:xfrm>
            <a:off x="311700" y="1103125"/>
            <a:ext cx="8520600" cy="34164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SzPts val="2700"/>
              <a:buChar char="●"/>
            </a:pPr>
            <a:r>
              <a:rPr lang="en" sz="2700"/>
              <a:t>How are we being </a:t>
            </a:r>
            <a:r>
              <a:rPr b="1" lang="en" sz="2700"/>
              <a:t>represented</a:t>
            </a:r>
            <a:r>
              <a:rPr lang="en" sz="2700"/>
              <a:t> online? </a:t>
            </a:r>
            <a:endParaRPr sz="2700"/>
          </a:p>
          <a:p>
            <a:pPr indent="-400050" lvl="0" marL="457200" rtl="0" algn="l">
              <a:lnSpc>
                <a:spcPct val="115000"/>
              </a:lnSpc>
              <a:spcBef>
                <a:spcPts val="0"/>
              </a:spcBef>
              <a:spcAft>
                <a:spcPts val="0"/>
              </a:spcAft>
              <a:buSzPts val="2700"/>
              <a:buChar char="●"/>
            </a:pPr>
            <a:r>
              <a:rPr b="1" lang="en" sz="2700"/>
              <a:t>Where</a:t>
            </a:r>
            <a:r>
              <a:rPr lang="en" sz="2700"/>
              <a:t> is data about our lives coming from, and how is it being </a:t>
            </a:r>
            <a:r>
              <a:rPr b="1" lang="en" sz="2700"/>
              <a:t>collected</a:t>
            </a:r>
            <a:r>
              <a:rPr lang="en" sz="2700"/>
              <a:t>? </a:t>
            </a:r>
            <a:endParaRPr sz="2700"/>
          </a:p>
          <a:p>
            <a:pPr indent="-400050" lvl="0" marL="457200" rtl="0" algn="l">
              <a:lnSpc>
                <a:spcPct val="115000"/>
              </a:lnSpc>
              <a:spcBef>
                <a:spcPts val="0"/>
              </a:spcBef>
              <a:spcAft>
                <a:spcPts val="0"/>
              </a:spcAft>
              <a:buSzPts val="2700"/>
              <a:buChar char="●"/>
            </a:pPr>
            <a:r>
              <a:rPr b="1" lang="en" sz="2700"/>
              <a:t>Who</a:t>
            </a:r>
            <a:r>
              <a:rPr lang="en" sz="2700"/>
              <a:t> is using our data and for what purposes?</a:t>
            </a:r>
            <a:endParaRPr sz="2700"/>
          </a:p>
          <a:p>
            <a:pPr indent="-400050" lvl="0" marL="457200" rtl="0" algn="l">
              <a:lnSpc>
                <a:spcPct val="115000"/>
              </a:lnSpc>
              <a:spcBef>
                <a:spcPts val="0"/>
              </a:spcBef>
              <a:spcAft>
                <a:spcPts val="0"/>
              </a:spcAft>
              <a:buSzPts val="2700"/>
              <a:buChar char="●"/>
            </a:pPr>
            <a:r>
              <a:rPr lang="en" sz="2700"/>
              <a:t>How might our data be used in the future?</a:t>
            </a:r>
            <a:endParaRPr sz="2700"/>
          </a:p>
          <a:p>
            <a:pPr indent="-400050" lvl="0" marL="457200" rtl="0" algn="l">
              <a:lnSpc>
                <a:spcPct val="115000"/>
              </a:lnSpc>
              <a:spcBef>
                <a:spcPts val="0"/>
              </a:spcBef>
              <a:spcAft>
                <a:spcPts val="0"/>
              </a:spcAft>
              <a:buSzPts val="2700"/>
              <a:buChar char="●"/>
            </a:pPr>
            <a:r>
              <a:rPr b="1" lang="en" sz="2700"/>
              <a:t>How does “big data” impact our daily lives?</a:t>
            </a:r>
            <a:endParaRPr b="1" sz="2700"/>
          </a:p>
        </p:txBody>
      </p:sp>
      <p:sp>
        <p:nvSpPr>
          <p:cNvPr id="204" name="Google Shape;204;p45"/>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Questions to consider: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